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6" r:id="rId1"/>
    <p:sldMasterId id="2147483679" r:id="rId2"/>
  </p:sldMasterIdLst>
  <p:notesMasterIdLst>
    <p:notesMasterId r:id="rId4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9" r:id="rId11"/>
    <p:sldId id="270" r:id="rId12"/>
    <p:sldId id="263" r:id="rId13"/>
    <p:sldId id="264" r:id="rId14"/>
    <p:sldId id="271" r:id="rId15"/>
    <p:sldId id="272" r:id="rId16"/>
    <p:sldId id="273" r:id="rId17"/>
    <p:sldId id="274" r:id="rId18"/>
    <p:sldId id="279" r:id="rId19"/>
    <p:sldId id="280" r:id="rId20"/>
    <p:sldId id="281" r:id="rId21"/>
    <p:sldId id="282" r:id="rId22"/>
    <p:sldId id="283" r:id="rId23"/>
    <p:sldId id="284" r:id="rId24"/>
    <p:sldId id="286" r:id="rId25"/>
    <p:sldId id="287" r:id="rId26"/>
    <p:sldId id="288" r:id="rId27"/>
    <p:sldId id="289" r:id="rId28"/>
    <p:sldId id="290" r:id="rId29"/>
    <p:sldId id="292" r:id="rId30"/>
    <p:sldId id="293" r:id="rId31"/>
    <p:sldId id="294" r:id="rId32"/>
    <p:sldId id="295" r:id="rId33"/>
    <p:sldId id="296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9" r:id="rId45"/>
    <p:sldId id="310" r:id="rId46"/>
    <p:sldId id="312" r:id="rId47"/>
  </p:sldIdLst>
  <p:sldSz cx="9144000" cy="5143500" type="screen16x9"/>
  <p:notesSz cx="6797675" cy="9926638"/>
  <p:embeddedFontLst>
    <p:embeddedFont>
      <p:font typeface="Calibri" pitchFamily="34" charset="0"/>
      <p:regular r:id="rId49"/>
      <p:bold r:id="rId50"/>
      <p:italic r:id="rId51"/>
      <p:boldItalic r:id="rId52"/>
    </p:embeddedFont>
    <p:embeddedFont>
      <p:font typeface="Verdana" pitchFamily="34" charset="0"/>
      <p:regular r:id="rId53"/>
      <p:bold r:id="rId54"/>
      <p:italic r:id="rId55"/>
      <p:boldItalic r:id="rId56"/>
    </p:embeddedFont>
    <p:embeddedFont>
      <p:font typeface="Montserrat" pitchFamily="2" charset="0"/>
      <p:regular r:id="rId57"/>
    </p:embeddedFont>
    <p:embeddedFont>
      <p:font typeface="Ubuntu" charset="0"/>
      <p:regular r:id="rId58"/>
      <p:bold r:id="rId59"/>
      <p:italic r:id="rId60"/>
      <p:boldItalic r:id="rId61"/>
    </p:embeddedFont>
    <p:embeddedFont>
      <p:font typeface="Tahoma" pitchFamily="34" charset="0"/>
      <p:regular r:id="rId62"/>
      <p:bold r:id="rId6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45"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CE2877E2-9BD6-40E5-95C6-B978A0297F3A}">
  <a:tblStyle styleId="{CE2877E2-9BD6-40E5-95C6-B978A0297F3A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282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font" Target="fonts/font1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font" Target="fonts/font1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font" Target="fonts/font3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11.fntdata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6.fntdata"/><Relationship Id="rId62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7"/>
            <a:ext cx="6616699" cy="372268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1" name="Shape 281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4" name="Shape 20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5" name="Shape 225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0" name="Shape 29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Shape 301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Shape 30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Shape 308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215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Shape 318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8" name="Shape 36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9" name="Shape 37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95" name="Shape 395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215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Shape 405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5" name="Shape 415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Shape 42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Shape 45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Shape 46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" name="Shape 481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Shape 49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Shape 49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07" name="Shape 50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Shape 527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Shape 52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38" name="Shape 53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Shape 548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Shape 553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Shape 55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Shape 56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Shape 597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98" name="Shape 59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Shape 616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Shape 617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Shape 62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" name="Shape 62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Shape 63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Shape 635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36" name="Shape 636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Shape 64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45" name="Shape 645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Shape 65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54" name="Shape 65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215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hape 662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3" name="Shape 663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Shape 668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69" name="Shape 66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Shape 677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Shape 67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Shape 695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6" name="Shape 696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Shape 70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" name="Shape 71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Shape 630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215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5" name="Shape 235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472488" y="4662487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311150" y="444500"/>
            <a:ext cx="8521699" cy="5730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311150" y="1152525"/>
            <a:ext cx="8521699" cy="34162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2013" cy="27304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1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8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5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30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244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3261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407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4891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5707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652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53" indent="0">
              <a:buNone/>
              <a:defRPr sz="1800" b="1"/>
            </a:lvl2pPr>
            <a:lvl3pPr marL="816307" indent="0">
              <a:buNone/>
              <a:defRPr sz="1600" b="1"/>
            </a:lvl3pPr>
            <a:lvl4pPr marL="1224460" indent="0">
              <a:buNone/>
              <a:defRPr sz="1500" b="1"/>
            </a:lvl4pPr>
            <a:lvl5pPr marL="1632613" indent="0">
              <a:buNone/>
              <a:defRPr sz="1500" b="1"/>
            </a:lvl5pPr>
            <a:lvl6pPr marL="2040766" indent="0">
              <a:buNone/>
              <a:defRPr sz="1500" b="1"/>
            </a:lvl6pPr>
            <a:lvl7pPr marL="2448919" indent="0">
              <a:buNone/>
              <a:defRPr sz="1500" b="1"/>
            </a:lvl7pPr>
            <a:lvl8pPr marL="2857072" indent="0">
              <a:buNone/>
              <a:defRPr sz="1500" b="1"/>
            </a:lvl8pPr>
            <a:lvl9pPr marL="3265225" indent="0">
              <a:buNone/>
              <a:defRPr sz="15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53" indent="0">
              <a:buNone/>
              <a:defRPr sz="1800" b="1"/>
            </a:lvl2pPr>
            <a:lvl3pPr marL="816307" indent="0">
              <a:buNone/>
              <a:defRPr sz="1600" b="1"/>
            </a:lvl3pPr>
            <a:lvl4pPr marL="1224460" indent="0">
              <a:buNone/>
              <a:defRPr sz="1500" b="1"/>
            </a:lvl4pPr>
            <a:lvl5pPr marL="1632613" indent="0">
              <a:buNone/>
              <a:defRPr sz="1500" b="1"/>
            </a:lvl5pPr>
            <a:lvl6pPr marL="2040766" indent="0">
              <a:buNone/>
              <a:defRPr sz="1500" b="1"/>
            </a:lvl6pPr>
            <a:lvl7pPr marL="2448919" indent="0">
              <a:buNone/>
              <a:defRPr sz="1500" b="1"/>
            </a:lvl7pPr>
            <a:lvl8pPr marL="2857072" indent="0">
              <a:buNone/>
              <a:defRPr sz="1500" b="1"/>
            </a:lvl8pPr>
            <a:lvl9pPr marL="3265225" indent="0">
              <a:buNone/>
              <a:defRPr sz="15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1" y="204788"/>
            <a:ext cx="5111750" cy="438983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408153" indent="0">
              <a:buNone/>
              <a:defRPr sz="1100"/>
            </a:lvl2pPr>
            <a:lvl3pPr marL="816307" indent="0">
              <a:buNone/>
              <a:defRPr sz="900"/>
            </a:lvl3pPr>
            <a:lvl4pPr marL="1224460" indent="0">
              <a:buNone/>
              <a:defRPr sz="800"/>
            </a:lvl4pPr>
            <a:lvl5pPr marL="1632613" indent="0">
              <a:buNone/>
              <a:defRPr sz="800"/>
            </a:lvl5pPr>
            <a:lvl6pPr marL="2040766" indent="0">
              <a:buNone/>
              <a:defRPr sz="800"/>
            </a:lvl6pPr>
            <a:lvl7pPr marL="2448919" indent="0">
              <a:buNone/>
              <a:defRPr sz="800"/>
            </a:lvl7pPr>
            <a:lvl8pPr marL="2857072" indent="0">
              <a:buNone/>
              <a:defRPr sz="800"/>
            </a:lvl8pPr>
            <a:lvl9pPr marL="3265225" indent="0">
              <a:buNone/>
              <a:defRPr sz="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800"/>
            </a:lvl1pPr>
            <a:lvl2pPr marL="408153" indent="0">
              <a:buNone/>
              <a:defRPr sz="2500"/>
            </a:lvl2pPr>
            <a:lvl3pPr marL="816307" indent="0">
              <a:buNone/>
              <a:defRPr sz="2100"/>
            </a:lvl3pPr>
            <a:lvl4pPr marL="1224460" indent="0">
              <a:buNone/>
              <a:defRPr sz="1800"/>
            </a:lvl4pPr>
            <a:lvl5pPr marL="1632613" indent="0">
              <a:buNone/>
              <a:defRPr sz="1800"/>
            </a:lvl5pPr>
            <a:lvl6pPr marL="2040766" indent="0">
              <a:buNone/>
              <a:defRPr sz="1800"/>
            </a:lvl6pPr>
            <a:lvl7pPr marL="2448919" indent="0">
              <a:buNone/>
              <a:defRPr sz="1800"/>
            </a:lvl7pPr>
            <a:lvl8pPr marL="2857072" indent="0">
              <a:buNone/>
              <a:defRPr sz="1800"/>
            </a:lvl8pPr>
            <a:lvl9pPr marL="3265225" indent="0">
              <a:buNone/>
              <a:defRPr sz="1800"/>
            </a:lvl9pPr>
          </a:lstStyle>
          <a:p>
            <a:r>
              <a:rPr lang="es-ES" smtClean="0"/>
              <a:t>Haga clic en el icono para agregar una imagen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408153" indent="0">
              <a:buNone/>
              <a:defRPr sz="1100"/>
            </a:lvl2pPr>
            <a:lvl3pPr marL="816307" indent="0">
              <a:buNone/>
              <a:defRPr sz="900"/>
            </a:lvl3pPr>
            <a:lvl4pPr marL="1224460" indent="0">
              <a:buNone/>
              <a:defRPr sz="800"/>
            </a:lvl4pPr>
            <a:lvl5pPr marL="1632613" indent="0">
              <a:buNone/>
              <a:defRPr sz="800"/>
            </a:lvl5pPr>
            <a:lvl6pPr marL="2040766" indent="0">
              <a:buNone/>
              <a:defRPr sz="800"/>
            </a:lvl6pPr>
            <a:lvl7pPr marL="2448919" indent="0">
              <a:buNone/>
              <a:defRPr sz="800"/>
            </a:lvl7pPr>
            <a:lvl8pPr marL="2857072" indent="0">
              <a:buNone/>
              <a:defRPr sz="800"/>
            </a:lvl8pPr>
            <a:lvl9pPr marL="3265225" indent="0">
              <a:buNone/>
              <a:defRPr sz="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5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1" y="205979"/>
            <a:ext cx="2057400" cy="438864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eño personalizado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685808" y="1597823"/>
            <a:ext cx="7770812" cy="110132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2013" cy="27304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472488" y="4662487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7999" cy="7556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472488" y="4662487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4572000" y="0"/>
            <a:ext cx="4572000" cy="5143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197" cy="148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4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197" cy="123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2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472488" y="4662487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472488" y="4662487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599" cy="196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599" cy="13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72488" y="4662487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88" y="4662487"/>
            <a:ext cx="549275" cy="39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seño personalizado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685808" y="1597823"/>
            <a:ext cx="7770812" cy="110132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2013" cy="27304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s-AR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</a:pPr>
              <a:t>‹Nº›</a:t>
            </a:fld>
            <a:endParaRPr lang="es-AR"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150" y="444500"/>
            <a:ext cx="8521699" cy="5730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150" y="1152525"/>
            <a:ext cx="8521699" cy="34162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81630" tIns="40816" rIns="81630" bIns="40816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81630" tIns="40816" rIns="81630" bIns="40816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81630" tIns="40816" rIns="81630" bIns="40816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D9D57-FDDD-4488-844C-DB7BE7666C69}" type="datetimeFigureOut">
              <a:rPr lang="es-ES" smtClean="0"/>
              <a:pPr/>
              <a:t>05/12/2017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81630" tIns="40816" rIns="81630" bIns="40816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81630" tIns="40816" rIns="81630" bIns="40816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38001-3375-4E71-9936-8BE7346085A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sldNum="0" hdr="0" ftr="0" dt="0"/>
  <p:txStyles>
    <p:titleStyle>
      <a:lvl1pPr algn="ctr" defTabSz="816307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115" indent="-306115" algn="l" defTabSz="816307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63249" indent="-255096" algn="l" defTabSz="816307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383" indent="-204077" algn="l" defTabSz="816307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536" indent="-204077" algn="l" defTabSz="816307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690" indent="-204077" algn="l" defTabSz="816307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843" indent="-204077" algn="l" defTabSz="81630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95" indent="-204077" algn="l" defTabSz="81630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49" indent="-204077" algn="l" defTabSz="81630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302" indent="-204077" algn="l" defTabSz="816307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81630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53" algn="l" defTabSz="81630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07" algn="l" defTabSz="81630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60" algn="l" defTabSz="81630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13" algn="l" defTabSz="81630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66" algn="l" defTabSz="81630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919" algn="l" defTabSz="81630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72" algn="l" defTabSz="81630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225" algn="l" defTabSz="816307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10-NORM_01-02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0.jpeg"/><Relationship Id="rId3" Type="http://schemas.openxmlformats.org/officeDocument/2006/relationships/notesSlide" Target="../notesSlides/notesSlide11.xml"/><Relationship Id="rId7" Type="http://schemas.openxmlformats.org/officeDocument/2006/relationships/hyperlink" Target="https://youtu.be/Ju6w6Q9S8Aw" TargetMode="External"/><Relationship Id="rId12" Type="http://schemas.openxmlformats.org/officeDocument/2006/relationships/hyperlink" Target="https://youtu.be/m1nx4O-Nrvk" TargetMode="External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4.jpeg"/><Relationship Id="rId1" Type="http://schemas.openxmlformats.org/officeDocument/2006/relationships/audio" Target="file:///C:\Users\ext_rsantos\Documents\especial\Locu%20Bounce%20Educacion%20Digital%20inclusiva%20-%20mp3\Diapo%2011-NORM_01-04.mp3" TargetMode="External"/><Relationship Id="rId6" Type="http://schemas.openxmlformats.org/officeDocument/2006/relationships/image" Target="../media/image16.jpeg"/><Relationship Id="rId11" Type="http://schemas.openxmlformats.org/officeDocument/2006/relationships/image" Target="../media/image19.jpeg"/><Relationship Id="rId5" Type="http://schemas.openxmlformats.org/officeDocument/2006/relationships/hyperlink" Target="https://youtu.be/eAqGHvZrTO0" TargetMode="External"/><Relationship Id="rId15" Type="http://schemas.openxmlformats.org/officeDocument/2006/relationships/image" Target="../media/image22.jpeg"/><Relationship Id="rId10" Type="http://schemas.openxmlformats.org/officeDocument/2006/relationships/image" Target="../media/image18.jpeg"/><Relationship Id="rId4" Type="http://schemas.openxmlformats.org/officeDocument/2006/relationships/hyperlink" Target="https://youtu.be/md04OHmmtgY" TargetMode="External"/><Relationship Id="rId9" Type="http://schemas.openxmlformats.org/officeDocument/2006/relationships/hyperlink" Target="https://youtu.be/gn-OlcjJ_bY" TargetMode="External"/><Relationship Id="rId1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2.xml"/><Relationship Id="rId7" Type="http://schemas.openxmlformats.org/officeDocument/2006/relationships/hyperlink" Target="https://dictation.io/" TargetMode="Externa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12-NORM_01-03.mp3" TargetMode="External"/><Relationship Id="rId6" Type="http://schemas.openxmlformats.org/officeDocument/2006/relationships/hyperlink" Target="https://talktyper.com/es/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13-NORM_02-02.mp3" TargetMode="External"/><Relationship Id="rId6" Type="http://schemas.openxmlformats.org/officeDocument/2006/relationships/hyperlink" Target="http://www.tiflolibros.com.ar/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7.xml"/><Relationship Id="rId1" Type="http://schemas.openxmlformats.org/officeDocument/2006/relationships/audio" Target="file:///C:\Users\ext_rsantos\Documents\especial\Locu%20Bounce%20Educacion%20Digital%20inclusiva%20-%20mp3\Diapo%2014-NORM_01-02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7.xml"/><Relationship Id="rId1" Type="http://schemas.openxmlformats.org/officeDocument/2006/relationships/audio" Target="file:///C:\Users\ext_rsantos\Documents\especial\Locu%20Bounce%20Educacion%20Digital%20inclusiva%20-%20mp3\Diapo%2015-NORM_01-02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16-NORM_01-01.mp3" TargetMode="External"/><Relationship Id="rId6" Type="http://schemas.openxmlformats.org/officeDocument/2006/relationships/hyperlink" Target="http://planied.educ.ar/wp-content/uploads/2016/04/Competencias_de_educacion_digital_vf.pdf" TargetMode="External"/><Relationship Id="rId5" Type="http://schemas.openxmlformats.org/officeDocument/2006/relationships/hyperlink" Target="http://planied.educ.ar/wp-content/uploads/2016/04/Orientaciones_pedagogicas_vf.pdf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28.png"/><Relationship Id="rId9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audio" Target="file:///C:\Users\ext_rsantos\Documents\especial\Locu%20Bounce%20Educacion%20Digital%20inclusiva%20-%20mp3\Diapo%2017-NORM_02-02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1.xml"/><Relationship Id="rId1" Type="http://schemas.openxmlformats.org/officeDocument/2006/relationships/audio" Target="file:///C:\Users\ext_rsantos\Documents\especial\Locu%20Bounce%20Educacion%20Digital%20inclusiva%20-%20mp3\Diapo%2018-NORM_01-02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19-NORM_01-02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4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2.xml"/><Relationship Id="rId1" Type="http://schemas.openxmlformats.org/officeDocument/2006/relationships/audio" Target="file:///C:\Users\ext_rsantos\Documents\especial\Locu%20Bounce%20Educacion%20Digital%20inclusiva%20-%20mp3\Diapo%202-NORM_01-06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Modulo%202-NORM_01-01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ntic.educacion.es/w3/eos/MaterialesEducativos/mem2009/caracol_serafin/start_html.html" TargetMode="External"/><Relationship Id="rId13" Type="http://schemas.openxmlformats.org/officeDocument/2006/relationships/hyperlink" Target="http://www.leoloqueveo.org/index.htm" TargetMode="External"/><Relationship Id="rId18" Type="http://schemas.openxmlformats.org/officeDocument/2006/relationships/image" Target="../media/image4.jpeg"/><Relationship Id="rId3" Type="http://schemas.openxmlformats.org/officeDocument/2006/relationships/notesSlide" Target="../notesSlides/notesSlide21.xml"/><Relationship Id="rId7" Type="http://schemas.openxmlformats.org/officeDocument/2006/relationships/hyperlink" Target="http://www.tecnoaccesible.net/content/teclat-m%C3%A0gic" TargetMode="External"/><Relationship Id="rId12" Type="http://schemas.openxmlformats.org/officeDocument/2006/relationships/hyperlink" Target="https://audio-libro.com/" TargetMode="External"/><Relationship Id="rId17" Type="http://schemas.openxmlformats.org/officeDocument/2006/relationships/hyperlink" Target="http://dyseggxia.com/download?lang=es" TargetMode="External"/><Relationship Id="rId2" Type="http://schemas.openxmlformats.org/officeDocument/2006/relationships/slideLayout" Target="../slideLayouts/slideLayout12.xml"/><Relationship Id="rId16" Type="http://schemas.openxmlformats.org/officeDocument/2006/relationships/hyperlink" Target="http://www.quivervision.com/" TargetMode="External"/><Relationship Id="rId1" Type="http://schemas.openxmlformats.org/officeDocument/2006/relationships/audio" Target="file:///C:\Users\ext_rsantos\Documents\especial\Locu%20Bounce%20Educacion%20Digital%20inclusiva%20-%20mp3\Diapo%2020_01-01%20(2).mp3" TargetMode="External"/><Relationship Id="rId6" Type="http://schemas.openxmlformats.org/officeDocument/2006/relationships/hyperlink" Target="https://miclase.wordpress.com/2013/04/05/cantaletras/" TargetMode="External"/><Relationship Id="rId11" Type="http://schemas.openxmlformats.org/officeDocument/2006/relationships/hyperlink" Target="http://www.cincopatas.com/" TargetMode="External"/><Relationship Id="rId5" Type="http://schemas.openxmlformats.org/officeDocument/2006/relationships/hyperlink" Target="http://www.pictoselector.eu/es/" TargetMode="External"/><Relationship Id="rId15" Type="http://schemas.openxmlformats.org/officeDocument/2006/relationships/hyperlink" Target="http://www.text4all.net/dyswebxia.html" TargetMode="External"/><Relationship Id="rId10" Type="http://schemas.openxmlformats.org/officeDocument/2006/relationships/hyperlink" Target="https://storybird.com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pequenmultimedia.info/" TargetMode="External"/><Relationship Id="rId9" Type="http://schemas.openxmlformats.org/officeDocument/2006/relationships/hyperlink" Target="http://www.openshot.org/" TargetMode="External"/><Relationship Id="rId14" Type="http://schemas.openxmlformats.org/officeDocument/2006/relationships/hyperlink" Target="http://www.manosquehablan.com.ar/diccionario/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udiocuentos.com.uy/" TargetMode="External"/><Relationship Id="rId13" Type="http://schemas.openxmlformats.org/officeDocument/2006/relationships/hyperlink" Target="https://www.youtube.com/watch?v=bivuskMGF3Q" TargetMode="External"/><Relationship Id="rId18" Type="http://schemas.openxmlformats.org/officeDocument/2006/relationships/hyperlink" Target="https://9letras.wordpress.com/" TargetMode="External"/><Relationship Id="rId3" Type="http://schemas.openxmlformats.org/officeDocument/2006/relationships/notesSlide" Target="../notesSlides/notesSlide22.xml"/><Relationship Id="rId21" Type="http://schemas.openxmlformats.org/officeDocument/2006/relationships/hyperlink" Target="https://docs.google.com/drawings/d/1Sj3vGbpS4uOdpSYb1OSuliyU0mrZbqCO7dCQQ2Pw0a4/edit?usp=sharing" TargetMode="External"/><Relationship Id="rId7" Type="http://schemas.openxmlformats.org/officeDocument/2006/relationships/hyperlink" Target="https://storybird.com/" TargetMode="External"/><Relationship Id="rId12" Type="http://schemas.openxmlformats.org/officeDocument/2006/relationships/hyperlink" Target="http://manosquehablan.com.ar/" TargetMode="External"/><Relationship Id="rId17" Type="http://schemas.openxmlformats.org/officeDocument/2006/relationships/hyperlink" Target="http://www.text4all.net/dyswebxia.html" TargetMode="External"/><Relationship Id="rId25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6" Type="http://schemas.openxmlformats.org/officeDocument/2006/relationships/hyperlink" Target="http://projectefressa.blogspot.com.ar/" TargetMode="External"/><Relationship Id="rId20" Type="http://schemas.openxmlformats.org/officeDocument/2006/relationships/hyperlink" Target="https://docs.google.com/drawings/d/1przF13v3niG68hCBiSdGwRxoTHene5Pcgw2DCn9x6RY/edit?usp=sharing" TargetMode="External"/><Relationship Id="rId1" Type="http://schemas.openxmlformats.org/officeDocument/2006/relationships/audio" Target="file:///C:\Users\ext_rsantos\Documents\especial\Locu%20Bounce%20Educacion%20Digital%20inclusiva%20-%20mp3\Diapo%2022-NORM_01-02.mp3" TargetMode="External"/><Relationship Id="rId6" Type="http://schemas.openxmlformats.org/officeDocument/2006/relationships/hyperlink" Target="http://www.cincopatas.com/" TargetMode="External"/><Relationship Id="rId11" Type="http://schemas.openxmlformats.org/officeDocument/2006/relationships/hyperlink" Target="http://robobraille.org/" TargetMode="External"/><Relationship Id="rId24" Type="http://schemas.openxmlformats.org/officeDocument/2006/relationships/image" Target="../media/image4.jpeg"/><Relationship Id="rId5" Type="http://schemas.openxmlformats.org/officeDocument/2006/relationships/hyperlink" Target="https://www.pictoselector.eu/" TargetMode="External"/><Relationship Id="rId15" Type="http://schemas.openxmlformats.org/officeDocument/2006/relationships/hyperlink" Target="http://www.pictotraductor.com/" TargetMode="External"/><Relationship Id="rId23" Type="http://schemas.openxmlformats.org/officeDocument/2006/relationships/hyperlink" Target="https://drive.google.com/open?id=1Sj3vGbpS4uOdpSYb1OSuliyU0mrZbqCO7dCQQ2Pw0a4" TargetMode="External"/><Relationship Id="rId10" Type="http://schemas.openxmlformats.org/officeDocument/2006/relationships/hyperlink" Target="https://www.nvaccess.org/" TargetMode="External"/><Relationship Id="rId19" Type="http://schemas.openxmlformats.org/officeDocument/2006/relationships/hyperlink" Target="https://docs.google.com/drawings/d/12zMWaYBVyhkvAhh25mlgT_v1-sCFY_EKB9eslArkke0/edit?usp=sharing" TargetMode="External"/><Relationship Id="rId4" Type="http://schemas.openxmlformats.org/officeDocument/2006/relationships/hyperlink" Target="http://www.pequen.info/" TargetMode="External"/><Relationship Id="rId9" Type="http://schemas.openxmlformats.org/officeDocument/2006/relationships/hyperlink" Target="https://www.educ.ar/recursos/118369/balabolka-un-programa-para-convertir-textos-en-audio" TargetMode="External"/><Relationship Id="rId14" Type="http://schemas.openxmlformats.org/officeDocument/2006/relationships/hyperlink" Target="http://www.senictsoftware.com/senswitcher/" TargetMode="External"/><Relationship Id="rId22" Type="http://schemas.openxmlformats.org/officeDocument/2006/relationships/hyperlink" Target="https://docs.google.com/drawings/d/1LBaGbeP6jhhfFHOPotpRnThtt8eZQ39jc_BIwKbI6qY/edit?usp=sharing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23-NORM_01-02.mp3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hyperlink" Target="https://docs.google.com/drawings/d/12zMWaYBVyhkvAhh25mlgT_v1-sCFY_EKB9eslArkke0/edit?usp=sharing" TargetMode="External"/><Relationship Id="rId9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24-NORM_02-02.mp3" TargetMode="External"/><Relationship Id="rId6" Type="http://schemas.openxmlformats.org/officeDocument/2006/relationships/image" Target="../media/image37.jpeg"/><Relationship Id="rId5" Type="http://schemas.openxmlformats.org/officeDocument/2006/relationships/hyperlink" Target="https://soundcloud.com/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drive.google.com/open?id=1przF13v3niG68hCBiSdGwRxoTHene5Pcgw2DCn9x6RY" TargetMode="External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25-NORM_01-02.mp3" TargetMode="External"/><Relationship Id="rId6" Type="http://schemas.openxmlformats.org/officeDocument/2006/relationships/image" Target="../media/image41.png"/><Relationship Id="rId5" Type="http://schemas.openxmlformats.org/officeDocument/2006/relationships/hyperlink" Target="http://bit.ly/28JxVpx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s://drive.google.com/open?id=1Sj3vGbpS4uOdpSYb1OSuliyU0mrZbqCO7dCQQ2Pw0a4" TargetMode="External"/><Relationship Id="rId9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6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26-NORM_01-02.mp3" TargetMode="External"/><Relationship Id="rId6" Type="http://schemas.openxmlformats.org/officeDocument/2006/relationships/hyperlink" Target="https://storybird.com/" TargetMode="External"/><Relationship Id="rId5" Type="http://schemas.openxmlformats.org/officeDocument/2006/relationships/image" Target="../media/image45.gif"/><Relationship Id="rId4" Type="http://schemas.openxmlformats.org/officeDocument/2006/relationships/hyperlink" Target="https://drive.google.com/open?id=1LBaGbeP6jhhfFHOPotpRnThtt8eZQ39jc_BIwKbI6qY" TargetMode="External"/><Relationship Id="rId9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27.xml"/><Relationship Id="rId7" Type="http://schemas.openxmlformats.org/officeDocument/2006/relationships/hyperlink" Target="http://escuela506lanus.blogspot.com.ar/p/nuestros-proyectos.html" TargetMode="External"/><Relationship Id="rId2" Type="http://schemas.openxmlformats.org/officeDocument/2006/relationships/slideLayout" Target="../slideLayouts/slideLayout11.xml"/><Relationship Id="rId1" Type="http://schemas.openxmlformats.org/officeDocument/2006/relationships/audio" Target="file:///C:\Users\ext_rsantos\Documents\especial\Locu%20Bounce%20Educacion%20Digital%20inclusiva%20-%20mp3\Diapo%2027-NORM_01-02.mp3" TargetMode="External"/><Relationship Id="rId6" Type="http://schemas.openxmlformats.org/officeDocument/2006/relationships/image" Target="../media/image49.png"/><Relationship Id="rId5" Type="http://schemas.openxmlformats.org/officeDocument/2006/relationships/hyperlink" Target="http://www.ivoox.com/entrevista-a-alumnos-ees-506-7-07-audios-mp3_rf_3295523_1.html" TargetMode="External"/><Relationship Id="rId4" Type="http://schemas.openxmlformats.org/officeDocument/2006/relationships/image" Target="../media/image48.png"/><Relationship Id="rId9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1.xml"/><Relationship Id="rId1" Type="http://schemas.openxmlformats.org/officeDocument/2006/relationships/audio" Target="file:///C:\Users\ext_rsantos\Documents\especial\Locu%20Bounce%20Educacion%20Digital%20inclusiva%20-%20mp3\Diapo%2028-NORM_01-02.mp3" TargetMode="External"/><Relationship Id="rId6" Type="http://schemas.openxmlformats.org/officeDocument/2006/relationships/image" Target="../media/image4.jpeg"/><Relationship Id="rId5" Type="http://schemas.openxmlformats.org/officeDocument/2006/relationships/hyperlink" Target="https://mencioneseducaciondigital.educ.ar/experiencia/1287" TargetMode="Externa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29-NORM_01-02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4.jpe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2.xml"/><Relationship Id="rId1" Type="http://schemas.openxmlformats.org/officeDocument/2006/relationships/audio" Target="file:///C:\Users\ext_rsantos\Documents\especial\Locu%20Bounce%20Educacion%20Digital%20inclusiva%20-%20mp3\Diapo%203-NORM_01-02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30-NORM_01-02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31-NORM_01-03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51.jpeg"/><Relationship Id="rId4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55.jpe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32-NORM_01-02.mp3" TargetMode="External"/><Relationship Id="rId6" Type="http://schemas.openxmlformats.org/officeDocument/2006/relationships/image" Target="../media/image54.jpeg"/><Relationship Id="rId11" Type="http://schemas.openxmlformats.org/officeDocument/2006/relationships/image" Target="../media/image57.png"/><Relationship Id="rId5" Type="http://schemas.openxmlformats.org/officeDocument/2006/relationships/image" Target="../media/image53.jpeg"/><Relationship Id="rId10" Type="http://schemas.openxmlformats.org/officeDocument/2006/relationships/image" Target="../media/image29.png"/><Relationship Id="rId4" Type="http://schemas.openxmlformats.org/officeDocument/2006/relationships/image" Target="../media/image52.png"/><Relationship Id="rId9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33-NORM_01-02.mp3" TargetMode="Externa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hyperlink" Target="https://es.padlet.com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34-NORM_01-02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4.jpeg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Modulo%203-NORM_01-02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36-NORM_01-02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4-NORM_02-02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formularios.educ.ar/index.php/696458?lang=es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cm.es/data/cont/media/www/pag-83274/Manual%20Pr%C3%A1ctico%20para%20Hacer%20Textos%20Accesibles%20para%20Estudiantes%20con%20Diversidad%20Funcional.pdf" TargetMode="External"/><Relationship Id="rId3" Type="http://schemas.openxmlformats.org/officeDocument/2006/relationships/notesSlide" Target="../notesSlides/notesSlide44.xml"/><Relationship Id="rId7" Type="http://schemas.openxmlformats.org/officeDocument/2006/relationships/hyperlink" Target="ftp://ftp.once.es/pub/utt/bibliotecnia/Accesibilidad/PDF/guia_de_accesibilidad_en_documentos_pdf_80.pdf" TargetMode="Externa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44-NORM_01-05.mp3" TargetMode="External"/><Relationship Id="rId6" Type="http://schemas.openxmlformats.org/officeDocument/2006/relationships/hyperlink" Target="http://web.uam.es/personal_pdi/stmaria/sarrio/DOCENCIA/ASIGNATURA%20BASES/LECTURAS%20ACCESIBLES%20Y%20GUIONES%20DE%20TRABAJO/Diseno%20Universal%20de%20Aprendizaje.pdf" TargetMode="External"/><Relationship Id="rId5" Type="http://schemas.openxmlformats.org/officeDocument/2006/relationships/hyperlink" Target="https://www.usfq.edu.ec/publicaciones/para_el_aula/Documents/para_el_aula_04/0006_para_el_aula_04.pdf" TargetMode="External"/><Relationship Id="rId4" Type="http://schemas.openxmlformats.org/officeDocument/2006/relationships/hyperlink" Target="http://www.atedis.gob.ar/folios/Tecno%20Adaptativa%20UBA.pdf" TargetMode="External"/><Relationship Id="rId9" Type="http://schemas.openxmlformats.org/officeDocument/2006/relationships/image" Target="../media/image2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2.xml"/><Relationship Id="rId1" Type="http://schemas.openxmlformats.org/officeDocument/2006/relationships/audio" Target="file:///C:\Users\ext_rsantos\Documents\especial\Locu%20Bounce%20Educacion%20Digital%20inclusiva%20-%20mp3\Diapo%205-NORM_02-02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Modulo%201-NORM_01-02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7-NORM_01-02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10.png"/><Relationship Id="rId4" Type="http://schemas.openxmlformats.org/officeDocument/2006/relationships/hyperlink" Target="http://servicios.infoleg.gob.ar/infolegInternet/anexos/120000-124999/123542/norma.ht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8-NORM_01-02.mp3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4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ext_rsantos\Documents\especial\Locu%20Bounce%20Educacion%20Digital%20inclusiva%20-%20mp3\Diapo%209-NORM_01-02.mp3" TargetMode="External"/><Relationship Id="rId6" Type="http://schemas.openxmlformats.org/officeDocument/2006/relationships/image" Target="../media/image4.jpeg"/><Relationship Id="rId5" Type="http://schemas.openxmlformats.org/officeDocument/2006/relationships/hyperlink" Target="http://web.uam.es/personal_pdi/stmaria/sarrio/DOCENCIA/ASIGNATURA%20BASES/LECTURAS%20ACCESIBLES%20Y%20GUIONES%20DE%20TRABAJO/Diseno%20Universal%20de%20Aprendizaje.pdf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500298" y="4429138"/>
            <a:ext cx="4572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PLANIED: Plan Nacional Integral de Educación Digital</a:t>
            </a:r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Diseño Universal para el Aprendizaje (DUA</a:t>
            </a:r>
            <a:r>
              <a:rPr lang="es-AR" sz="24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  <a:endParaRPr lang="es-AR"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Shape 284"/>
          <p:cNvSpPr>
            <a:spLocks noGrp="1"/>
          </p:cNvSpPr>
          <p:nvPr>
            <p:ph idx="1"/>
          </p:nvPr>
        </p:nvSpPr>
        <p:spPr>
          <a:xfrm>
            <a:off x="571472" y="1785932"/>
            <a:ext cx="2786082" cy="2714644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D5B8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1" i="0" u="sng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Representación</a:t>
            </a:r>
            <a:r>
              <a:rPr lang="es-AR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3429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200" b="1" dirty="0">
                <a:solidFill>
                  <a:schemeClr val="lt1"/>
                </a:solidFill>
              </a:rPr>
              <a:t>(el qué)</a:t>
            </a:r>
          </a:p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Ofrece información en</a:t>
            </a:r>
          </a:p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varios formatos,</a:t>
            </a:r>
          </a:p>
          <a:p>
            <a:pPr marL="342900" marR="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</a:t>
            </a:r>
            <a:r>
              <a:rPr lang="es-AR" sz="14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udio</a:t>
            </a:r>
            <a:r>
              <a:rPr lang="es-AR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 imagen, texto.</a:t>
            </a:r>
          </a:p>
        </p:txBody>
      </p:sp>
      <p:sp>
        <p:nvSpPr>
          <p:cNvPr id="285" name="Shape 285"/>
          <p:cNvSpPr/>
          <p:nvPr/>
        </p:nvSpPr>
        <p:spPr>
          <a:xfrm>
            <a:off x="3000364" y="1785932"/>
            <a:ext cx="2928957" cy="2786082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D5B8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s-AR" sz="1400" b="1" i="0" u="sng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Acción y expresión</a:t>
            </a:r>
            <a:r>
              <a:rPr lang="es-AR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s-AR" sz="1200" b="1" dirty="0">
                <a:solidFill>
                  <a:schemeClr val="lt1"/>
                </a:solidFill>
              </a:rPr>
              <a:t>(el cómo)</a:t>
            </a:r>
            <a:r>
              <a:rPr lang="es-AR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s-AR" sz="1400" b="1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s-AR" sz="14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Permite </a:t>
            </a:r>
            <a:r>
              <a:rPr lang="es-AR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que los niños interactúen con el material y demuestren lo que han aprendido de varias maneras según sus posibilidades</a:t>
            </a:r>
          </a:p>
        </p:txBody>
      </p:sp>
      <p:sp>
        <p:nvSpPr>
          <p:cNvPr id="286" name="Shape 286"/>
          <p:cNvSpPr/>
          <p:nvPr/>
        </p:nvSpPr>
        <p:spPr>
          <a:xfrm>
            <a:off x="5643569" y="1857369"/>
            <a:ext cx="2786082" cy="2571767"/>
          </a:xfrm>
          <a:prstGeom prst="ellipse">
            <a:avLst/>
          </a:prstGeom>
          <a:solidFill>
            <a:schemeClr val="accent1"/>
          </a:solidFill>
          <a:ln w="25400" cap="flat" cmpd="sng">
            <a:solidFill>
              <a:srgbClr val="3D5B8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s-AR" sz="1400" b="1" i="0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s-AR" sz="1400" b="1" i="0" u="sng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Participación</a:t>
            </a:r>
            <a:r>
              <a:rPr lang="es-AR" sz="1400" b="1" i="0" u="sng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s-AR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s-AR" sz="1400" b="1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s-AR" sz="1200" b="1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es-AR" sz="12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el porqué)</a:t>
            </a:r>
            <a:r>
              <a:rPr lang="es-AR"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s-AR" sz="1400" b="1" i="0" u="none" strike="noStrike" cap="none" dirty="0" smtClean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s-AR" sz="14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Promueve el aprendizaje </a:t>
            </a:r>
            <a:r>
              <a:rPr lang="es-AR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participativo  y la construcción del propio conocimiento por parte del alumno.</a:t>
            </a:r>
          </a:p>
        </p:txBody>
      </p:sp>
      <p:sp>
        <p:nvSpPr>
          <p:cNvPr id="287" name="Shape 287"/>
          <p:cNvSpPr/>
          <p:nvPr/>
        </p:nvSpPr>
        <p:spPr>
          <a:xfrm>
            <a:off x="3000364" y="1214428"/>
            <a:ext cx="3272050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 destacan tres principios fundamentales:</a:t>
            </a:r>
          </a:p>
        </p:txBody>
      </p:sp>
      <p:pic>
        <p:nvPicPr>
          <p:cNvPr id="7" name="Picture 3" descr="C:\Users\ext_lfrino\Documents\Plantillas para presentaciones\Pie de página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8" name="Diapo 10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715404" y="42148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Tecnología </a:t>
            </a:r>
            <a:r>
              <a:rPr lang="es-AR" sz="24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Asistiva</a:t>
            </a:r>
            <a:r>
              <a:rPr lang="es-AR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 </a:t>
            </a:r>
            <a:r>
              <a:rPr lang="es-AR" sz="24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Adaptativa.</a:t>
            </a:r>
            <a:endParaRPr lang="es-AR"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Shape 207"/>
          <p:cNvSpPr txBox="1">
            <a:spLocks noGrp="1"/>
          </p:cNvSpPr>
          <p:nvPr>
            <p:ph idx="1"/>
          </p:nvPr>
        </p:nvSpPr>
        <p:spPr>
          <a:xfrm>
            <a:off x="428600" y="1071550"/>
            <a:ext cx="8001000" cy="61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300" dirty="0"/>
              <a:t>T</a:t>
            </a:r>
            <a:r>
              <a:rPr lang="es-AR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oda herramienta utilizada para permitirles a las personas con discapacidad o </a:t>
            </a:r>
            <a:r>
              <a:rPr lang="es-AR" sz="13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dificultades de aprendizaje</a:t>
            </a:r>
            <a:endParaRPr lang="es-AR" sz="13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3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realizar las mismas actividades que sus pares sin discapacidad</a:t>
            </a:r>
            <a:r>
              <a:rPr lang="es-AR" sz="1300" dirty="0"/>
              <a:t>.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Shape 208"/>
          <p:cNvSpPr txBox="1"/>
          <p:nvPr/>
        </p:nvSpPr>
        <p:spPr>
          <a:xfrm>
            <a:off x="4580275" y="2000249"/>
            <a:ext cx="1500300" cy="612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6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Brazo</a:t>
            </a:r>
            <a:r>
              <a:rPr lang="es-AR" sz="1600" dirty="0">
                <a:hlinkClick r:id="rId4"/>
              </a:rPr>
              <a:t> articulado</a:t>
            </a:r>
            <a:endParaRPr lang="es-AR" sz="1600" dirty="0"/>
          </a:p>
        </p:txBody>
      </p:sp>
      <p:sp>
        <p:nvSpPr>
          <p:cNvPr id="209" name="Shape 209"/>
          <p:cNvSpPr txBox="1"/>
          <p:nvPr/>
        </p:nvSpPr>
        <p:spPr>
          <a:xfrm>
            <a:off x="1546891" y="2278273"/>
            <a:ext cx="1285800" cy="307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Trackball</a:t>
            </a:r>
            <a:endParaRPr lang="es-AR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Shape 210" descr="trackball 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85719" y="2000246"/>
            <a:ext cx="1329846" cy="1143007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Shape 211"/>
          <p:cNvSpPr txBox="1"/>
          <p:nvPr/>
        </p:nvSpPr>
        <p:spPr>
          <a:xfrm>
            <a:off x="7357964" y="3766971"/>
            <a:ext cx="1071600" cy="523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Teclado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 expandido</a:t>
            </a:r>
            <a:endParaRPr lang="es-AR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2" name="Shape 212" descr="teclado expandido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286185" y="3143252"/>
            <a:ext cx="2071800" cy="1357199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 txBox="1"/>
          <p:nvPr/>
        </p:nvSpPr>
        <p:spPr>
          <a:xfrm>
            <a:off x="7752925" y="2170575"/>
            <a:ext cx="976500" cy="523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s-AR" dirty="0" err="1">
                <a:hlinkClick r:id="rId9"/>
              </a:rPr>
              <a:t>Switch</a:t>
            </a:r>
            <a:r>
              <a:rPr lang="es-AR" dirty="0">
                <a:hlinkClick r:id="rId9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Pulsador</a:t>
            </a:r>
            <a:endParaRPr lang="es-AR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4" name="Shape 214" descr="pulsadores o switches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226139" y="2104223"/>
            <a:ext cx="1381200" cy="122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 descr="Brazo articulado"/>
          <p:cNvPicPr preferRelativeResize="0"/>
          <p:nvPr/>
        </p:nvPicPr>
        <p:blipFill rotWithShape="1">
          <a:blip r:embed="rId11">
            <a:alphaModFix/>
          </a:blip>
          <a:srcRect l="-4330" r="4330"/>
          <a:stretch/>
        </p:blipFill>
        <p:spPr>
          <a:xfrm>
            <a:off x="2520988" y="1901633"/>
            <a:ext cx="2000400" cy="12603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Shape 216"/>
          <p:cNvSpPr txBox="1"/>
          <p:nvPr/>
        </p:nvSpPr>
        <p:spPr>
          <a:xfrm>
            <a:off x="1984844" y="4144560"/>
            <a:ext cx="1071600" cy="307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dirty="0" err="1" smtClean="0">
                <a:hlinkClick r:id="rId12"/>
              </a:rPr>
              <a:t>AdM</a:t>
            </a:r>
            <a:r>
              <a:rPr lang="es-AR" sz="1400" b="0" i="0" u="none" strike="noStrike" cap="none" dirty="0" err="1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12"/>
              </a:rPr>
              <a:t>ouse</a:t>
            </a:r>
            <a:endParaRPr lang="es-AR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7" name="Shape 217" descr="tecmouse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2179335" y="3287156"/>
            <a:ext cx="1143000" cy="8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Shape 220" descr="tecmouse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428600" y="3287025"/>
            <a:ext cx="1600188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Shape 221" descr="impresora braille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472837" y="3349974"/>
            <a:ext cx="1512298" cy="1142999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Shape 222"/>
          <p:cNvSpPr txBox="1"/>
          <p:nvPr/>
        </p:nvSpPr>
        <p:spPr>
          <a:xfrm>
            <a:off x="4786314" y="2786064"/>
            <a:ext cx="1071600" cy="7858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AR" dirty="0"/>
              <a:t>Impresora </a:t>
            </a:r>
            <a:r>
              <a:rPr lang="es-AR" dirty="0" smtClean="0"/>
              <a:t>braille</a:t>
            </a:r>
          </a:p>
          <a:p>
            <a:pPr lvl="0" algn="ctr">
              <a:spcBef>
                <a:spcPts val="0"/>
              </a:spcBef>
              <a:buNone/>
            </a:pPr>
            <a:r>
              <a:rPr lang="es-AR" dirty="0" smtClean="0"/>
              <a:t>Everest</a:t>
            </a:r>
            <a:endParaRPr lang="es-AR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8" name="Diapo 11-NORM_01-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/>
          <a:stretch>
            <a:fillRect/>
          </a:stretch>
        </p:blipFill>
        <p:spPr>
          <a:xfrm>
            <a:off x="8643966" y="42148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71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title"/>
          </p:nvPr>
        </p:nvSpPr>
        <p:spPr>
          <a:xfrm>
            <a:off x="1428728" y="1428741"/>
            <a:ext cx="6286544" cy="5000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Speech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AR" sz="1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AR" sz="1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Text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(STT): Programas que traducen de voz a texto (</a:t>
            </a:r>
            <a:r>
              <a:rPr lang="es-AR" sz="1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on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line</a:t>
            </a:r>
            <a:r>
              <a:rPr lang="es-AR" sz="1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lang="es-AR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8" name="Shape 228" descr="captura de pantalla del sitio dictatio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033" y="2285998"/>
            <a:ext cx="3567644" cy="1138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Shape 229" descr="captura de pantalla del sitio talktyper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00628" y="2214559"/>
            <a:ext cx="3385581" cy="1000131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Shape 230"/>
          <p:cNvSpPr txBox="1"/>
          <p:nvPr/>
        </p:nvSpPr>
        <p:spPr>
          <a:xfrm>
            <a:off x="5715007" y="3069541"/>
            <a:ext cx="2071800" cy="1169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sng" strike="noStrike" cap="none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6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sng" strike="noStrike" cap="none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6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sng" strike="noStrike" cap="none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6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https://talktyper.com/es/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Shape 231"/>
          <p:cNvSpPr txBox="1"/>
          <p:nvPr/>
        </p:nvSpPr>
        <p:spPr>
          <a:xfrm>
            <a:off x="1357290" y="3500444"/>
            <a:ext cx="1714511" cy="738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sng" strike="noStrike" cap="none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7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https://dictation.io/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Shape 232"/>
          <p:cNvSpPr txBox="1"/>
          <p:nvPr/>
        </p:nvSpPr>
        <p:spPr>
          <a:xfrm>
            <a:off x="285719" y="785800"/>
            <a:ext cx="8521699" cy="5730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Dispositivos para baja visión y ceguera (</a:t>
            </a:r>
            <a:r>
              <a:rPr lang="es-AR" sz="2400" b="1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Tiflotecnología</a:t>
            </a:r>
            <a:r>
              <a:rPr lang="es-AR" sz="24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  <a:endParaRPr lang="es-AR"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9" name="Diapo 12-NORM_01-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8572528" y="40719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0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2400" b="1" dirty="0"/>
              <a:t>Algunas r</a:t>
            </a:r>
            <a:r>
              <a:rPr lang="es-AR" sz="2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ecomendaciones de </a:t>
            </a:r>
            <a:r>
              <a:rPr lang="es-AR" sz="2400" b="1" dirty="0" smtClean="0"/>
              <a:t>a</a:t>
            </a:r>
            <a:r>
              <a:rPr lang="es-AR" sz="2400" b="1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ccesibilidad.</a:t>
            </a:r>
            <a:endParaRPr lang="es-AR" sz="2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Shape 293"/>
          <p:cNvSpPr txBox="1">
            <a:spLocks noGrp="1"/>
          </p:cNvSpPr>
          <p:nvPr>
            <p:ph idx="1"/>
          </p:nvPr>
        </p:nvSpPr>
        <p:spPr>
          <a:xfrm>
            <a:off x="311150" y="1067150"/>
            <a:ext cx="8521800" cy="350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Shape 294"/>
          <p:cNvSpPr/>
          <p:nvPr/>
        </p:nvSpPr>
        <p:spPr>
          <a:xfrm>
            <a:off x="6145588" y="1556225"/>
            <a:ext cx="2643300" cy="1571700"/>
          </a:xfrm>
          <a:prstGeom prst="ellipse">
            <a:avLst/>
          </a:prstGeom>
          <a:solidFill>
            <a:srgbClr val="7030A0"/>
          </a:solidFill>
          <a:ln w="25400" cap="flat" cmpd="sng">
            <a:solidFill>
              <a:srgbClr val="3D5B8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25000"/>
              <a:buFont typeface="Verdana"/>
              <a:buNone/>
            </a:pPr>
            <a:r>
              <a:rPr lang="es-AR" sz="1600" b="1" i="0" u="none" strike="noStrike" cap="none">
                <a:solidFill>
                  <a:srgbClr val="FFFF00"/>
                </a:solidFill>
                <a:latin typeface="Verdana"/>
                <a:ea typeface="Verdana"/>
                <a:cs typeface="Verdana"/>
                <a:sym typeface="Verdana"/>
              </a:rPr>
              <a:t>Por ejemplo fondo violeta con letras amarillas</a:t>
            </a:r>
          </a:p>
        </p:txBody>
      </p:sp>
      <p:sp>
        <p:nvSpPr>
          <p:cNvPr id="295" name="Shape 295"/>
          <p:cNvSpPr txBox="1"/>
          <p:nvPr/>
        </p:nvSpPr>
        <p:spPr>
          <a:xfrm>
            <a:off x="629700" y="1350150"/>
            <a:ext cx="5169600" cy="1207200"/>
          </a:xfrm>
          <a:prstGeom prst="rect">
            <a:avLst/>
          </a:prstGeom>
          <a:solidFill>
            <a:srgbClr val="C8E3F9">
              <a:alpha val="89020"/>
            </a:srgbClr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lvl="0" indent="-254000" rtl="0">
              <a:spcBef>
                <a:spcPts val="0"/>
              </a:spcBef>
              <a:buClr>
                <a:schemeClr val="dk1"/>
              </a:buClr>
            </a:pPr>
            <a:r>
              <a:rPr lang="es-AR" dirty="0" smtClean="0">
                <a:solidFill>
                  <a:schemeClr val="dk1"/>
                </a:solidFill>
              </a:rPr>
              <a:t>1.Alto </a:t>
            </a:r>
            <a:r>
              <a:rPr lang="es-AR" dirty="0">
                <a:solidFill>
                  <a:schemeClr val="dk1"/>
                </a:solidFill>
              </a:rPr>
              <a:t>contraste.</a:t>
            </a:r>
          </a:p>
          <a:p>
            <a:pPr marL="342900" lvl="0" indent="-254000" rtl="0">
              <a:spcBef>
                <a:spcPts val="0"/>
              </a:spcBef>
              <a:buClr>
                <a:schemeClr val="dk1"/>
              </a:buClr>
            </a:pPr>
            <a:r>
              <a:rPr lang="es-AR" dirty="0" smtClean="0">
                <a:solidFill>
                  <a:schemeClr val="dk1"/>
                </a:solidFill>
              </a:rPr>
              <a:t>2.Tipología </a:t>
            </a:r>
            <a:r>
              <a:rPr lang="es-AR" dirty="0">
                <a:solidFill>
                  <a:schemeClr val="dk1"/>
                </a:solidFill>
              </a:rPr>
              <a:t>de letras </a:t>
            </a:r>
            <a:r>
              <a:rPr lang="es-AR" dirty="0" err="1">
                <a:solidFill>
                  <a:schemeClr val="dk1"/>
                </a:solidFill>
              </a:rPr>
              <a:t>arial</a:t>
            </a:r>
            <a:r>
              <a:rPr lang="es-AR" dirty="0">
                <a:solidFill>
                  <a:schemeClr val="dk1"/>
                </a:solidFill>
              </a:rPr>
              <a:t>, helvética o </a:t>
            </a:r>
            <a:r>
              <a:rPr lang="es-AR" dirty="0" err="1">
                <a:solidFill>
                  <a:schemeClr val="dk1"/>
                </a:solidFill>
              </a:rPr>
              <a:t>verdana</a:t>
            </a:r>
            <a:r>
              <a:rPr lang="es-AR" dirty="0">
                <a:solidFill>
                  <a:schemeClr val="dk1"/>
                </a:solidFill>
              </a:rPr>
              <a:t>, tamaño 14.</a:t>
            </a:r>
          </a:p>
          <a:p>
            <a:pPr marL="342900" lvl="0" indent="-254000" rtl="0">
              <a:spcBef>
                <a:spcPts val="0"/>
              </a:spcBef>
              <a:buClr>
                <a:schemeClr val="dk1"/>
              </a:buClr>
            </a:pPr>
            <a:r>
              <a:rPr lang="es-AR" dirty="0" smtClean="0">
                <a:solidFill>
                  <a:schemeClr val="dk1"/>
                </a:solidFill>
              </a:rPr>
              <a:t>3.Insertar texto alternativo al usar imágenes.</a:t>
            </a:r>
            <a:endParaRPr lang="es-AR" dirty="0">
              <a:solidFill>
                <a:schemeClr val="dk1"/>
              </a:solidFill>
            </a:endParaRPr>
          </a:p>
          <a:p>
            <a:pPr marL="342900" lvl="0" indent="-254000" rtl="0">
              <a:spcBef>
                <a:spcPts val="0"/>
              </a:spcBef>
              <a:buClr>
                <a:schemeClr val="dk1"/>
              </a:buClr>
            </a:pPr>
            <a:r>
              <a:rPr lang="es-AR" dirty="0" smtClean="0">
                <a:solidFill>
                  <a:schemeClr val="dk1"/>
                </a:solidFill>
              </a:rPr>
              <a:t>5.Evitar </a:t>
            </a:r>
            <a:r>
              <a:rPr lang="es-AR" dirty="0">
                <a:solidFill>
                  <a:schemeClr val="dk1"/>
                </a:solidFill>
              </a:rPr>
              <a:t>los distractores</a:t>
            </a:r>
            <a:r>
              <a:rPr lang="es-AR" dirty="0" smtClean="0">
                <a:solidFill>
                  <a:schemeClr val="dk1"/>
                </a:solidFill>
              </a:rPr>
              <a:t>.</a:t>
            </a:r>
          </a:p>
          <a:p>
            <a:pPr marL="342900" lvl="0" indent="-254000" rtl="0">
              <a:spcBef>
                <a:spcPts val="0"/>
              </a:spcBef>
              <a:buClr>
                <a:schemeClr val="dk1"/>
              </a:buClr>
            </a:pPr>
            <a:r>
              <a:rPr lang="es-AR" dirty="0" smtClean="0">
                <a:solidFill>
                  <a:schemeClr val="dk1"/>
                </a:solidFill>
              </a:rPr>
              <a:t>6.Explicar las abreviaturas.</a:t>
            </a:r>
            <a:endParaRPr lang="es-AR"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96" name="Shape 296" descr="imagen del sitio tiflolibros.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3419" y="3221594"/>
            <a:ext cx="4083018" cy="120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Shape 297" descr="imagen de una mano indicando el enlace a un ejemplo de página accesible."/>
          <p:cNvPicPr preferRelativeResize="0"/>
          <p:nvPr/>
        </p:nvPicPr>
        <p:blipFill rotWithShape="1">
          <a:blip r:embed="rId5">
            <a:alphaModFix/>
          </a:blip>
          <a:srcRect b="19445"/>
          <a:stretch/>
        </p:blipFill>
        <p:spPr>
          <a:xfrm flipH="1">
            <a:off x="5157753" y="3486974"/>
            <a:ext cx="500100" cy="40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Shape 298"/>
          <p:cNvSpPr txBox="1"/>
          <p:nvPr/>
        </p:nvSpPr>
        <p:spPr>
          <a:xfrm>
            <a:off x="5657850" y="3486975"/>
            <a:ext cx="3131100" cy="57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sz="1200" u="sng">
                <a:solidFill>
                  <a:schemeClr val="hlink"/>
                </a:solidFill>
                <a:hlinkClick r:id="rId6"/>
              </a:rPr>
              <a:t>Accedé a un ejemplo de página accesible</a:t>
            </a:r>
          </a:p>
        </p:txBody>
      </p:sp>
      <p:pic>
        <p:nvPicPr>
          <p:cNvPr id="9" name="Picture 3" descr="C:\Users\ext_lfrino\Documents\Plantillas para presentaciones\Pie de página.jp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0" name="Diapo 13-NORM_02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643966" y="41433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4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/>
          <p:nvPr/>
        </p:nvSpPr>
        <p:spPr>
          <a:xfrm>
            <a:off x="0" y="2632925"/>
            <a:ext cx="9144000" cy="1939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4000" b="1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¿Cuáles son los marcos pedagógicos del PLANIED?</a:t>
            </a:r>
          </a:p>
        </p:txBody>
      </p:sp>
      <p:pic>
        <p:nvPicPr>
          <p:cNvPr id="304" name="Shape 30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4343" y="0"/>
            <a:ext cx="4178700" cy="243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Diapo 14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45720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/>
          <p:nvPr/>
        </p:nvSpPr>
        <p:spPr>
          <a:xfrm>
            <a:off x="215559" y="1161545"/>
            <a:ext cx="8712900" cy="738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s-AR" dirty="0"/>
              <a:t>E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 PLANIED propone, entre sus objetivos principales, promover la </a:t>
            </a:r>
            <a:r>
              <a:rPr lang="es-AR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alfabetización digital</a:t>
            </a:r>
            <a:r>
              <a:rPr lang="es-AR" b="1" dirty="0"/>
              <a:t> 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 el </a:t>
            </a:r>
            <a:r>
              <a:rPr lang="es-AR" sz="1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aprendizaje de competencias 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 saberes necesarios para la integración en la cultura digital y en la sociedad del futuro. </a:t>
            </a:r>
          </a:p>
        </p:txBody>
      </p:sp>
      <p:pic>
        <p:nvPicPr>
          <p:cNvPr id="311" name="Shape 3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3528" y="1995683"/>
            <a:ext cx="1257900" cy="63990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Shape 312"/>
          <p:cNvSpPr/>
          <p:nvPr/>
        </p:nvSpPr>
        <p:spPr>
          <a:xfrm>
            <a:off x="215557" y="616497"/>
            <a:ext cx="9144000" cy="357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Marcos pedagógicos del </a:t>
            </a:r>
            <a:r>
              <a:rPr lang="es-AR" sz="2200" b="1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PLANIED.</a:t>
            </a: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700" b="0" i="0" u="none" strike="noStrike" cap="none">
              <a:solidFill>
                <a:srgbClr val="7F7F7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5" name="Shape 315"/>
          <p:cNvSpPr/>
          <p:nvPr/>
        </p:nvSpPr>
        <p:spPr>
          <a:xfrm>
            <a:off x="5566250" y="1730700"/>
            <a:ext cx="2967900" cy="24087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DEA900"/>
          </a:solidFill>
          <a:ln w="9525" cap="flat" cmpd="sng">
            <a:solidFill>
              <a:srgbClr val="FFFFFF"/>
            </a:solidFill>
            <a:prstDash val="dashDot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¿Qué es la alfabetización digital?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sp>
        <p:nvSpPr>
          <p:cNvPr id="9" name="8 CuadroTexto"/>
          <p:cNvSpPr txBox="1"/>
          <p:nvPr/>
        </p:nvSpPr>
        <p:spPr>
          <a:xfrm>
            <a:off x="285720" y="2681287"/>
            <a:ext cx="514353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solidFill>
                  <a:srgbClr val="FF0000"/>
                </a:solidFill>
              </a:rPr>
              <a:t>Alfabetización digital</a:t>
            </a:r>
          </a:p>
          <a:p>
            <a:pPr>
              <a:lnSpc>
                <a:spcPct val="150000"/>
              </a:lnSpc>
            </a:pPr>
            <a:r>
              <a:rPr lang="es-ES" sz="1000" dirty="0" smtClean="0"/>
              <a:t>Debe hacerse hincapié en la construcción del conjunto de saberes que implican el contacto con una </a:t>
            </a:r>
            <a:r>
              <a:rPr lang="es-ES" sz="1000" b="1" dirty="0" smtClean="0"/>
              <a:t>diversidad de lenguajes </a:t>
            </a:r>
            <a:r>
              <a:rPr lang="es-ES" sz="1000" dirty="0" smtClean="0"/>
              <a:t>y recursos narrativos que se introducen en la dimensión de lo digital, que exceden ampliamente el universo de lo escrito e incluyen lo audiovisual, lo </a:t>
            </a:r>
            <a:r>
              <a:rPr lang="es-ES" sz="1000" dirty="0" err="1" smtClean="0"/>
              <a:t>hipervincular</a:t>
            </a:r>
            <a:r>
              <a:rPr lang="es-ES" sz="1000" dirty="0" smtClean="0"/>
              <a:t>, la interactividad, la simulación y las variables de lectura y escritura del ciberespacio, solo por mencionar algunas de estas dimensiones (Orientaciones pedagógicas, página 8).</a:t>
            </a:r>
            <a:endParaRPr lang="es-ES" sz="1000" dirty="0"/>
          </a:p>
        </p:txBody>
      </p:sp>
      <p:pic>
        <p:nvPicPr>
          <p:cNvPr id="10" name="Diapo 15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72528" y="41433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/>
          <p:nvPr/>
        </p:nvSpPr>
        <p:spPr>
          <a:xfrm>
            <a:off x="214282" y="1071550"/>
            <a:ext cx="8429700" cy="1214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Shape 321"/>
          <p:cNvSpPr/>
          <p:nvPr/>
        </p:nvSpPr>
        <p:spPr>
          <a:xfrm>
            <a:off x="3143240" y="1857367"/>
            <a:ext cx="5757300" cy="80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22" name="Shape 322"/>
          <p:cNvSpPr/>
          <p:nvPr/>
        </p:nvSpPr>
        <p:spPr>
          <a:xfrm>
            <a:off x="3243983" y="3286882"/>
            <a:ext cx="5757300" cy="80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23" name="Shape 323"/>
          <p:cNvSpPr/>
          <p:nvPr/>
        </p:nvSpPr>
        <p:spPr>
          <a:xfrm>
            <a:off x="214282" y="1000112"/>
            <a:ext cx="8429700" cy="101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5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Recordemos cuáles son los documentos de la colección </a:t>
            </a:r>
            <a:r>
              <a:rPr lang="es-AR" sz="15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Marcos Pedagógicos PLANIED </a:t>
            </a:r>
            <a:r>
              <a:rPr lang="es-AR" sz="15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es-AR" sz="15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5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sirven de guía para que cada integrante de la comunidad educativa pueda participar del debate y de la construcción compartida de la escuela del siglo XXI.</a:t>
            </a:r>
          </a:p>
        </p:txBody>
      </p:sp>
      <p:sp>
        <p:nvSpPr>
          <p:cNvPr id="324" name="Shape 324"/>
          <p:cNvSpPr/>
          <p:nvPr/>
        </p:nvSpPr>
        <p:spPr>
          <a:xfrm>
            <a:off x="142843" y="428610"/>
            <a:ext cx="8643900" cy="64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Shape 325"/>
          <p:cNvSpPr/>
          <p:nvPr/>
        </p:nvSpPr>
        <p:spPr>
          <a:xfrm>
            <a:off x="214282" y="500047"/>
            <a:ext cx="9144000" cy="357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Marcos pedagógicos del </a:t>
            </a: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PLANIED.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6" name="Shape 326" descr="Orientaciones Pedagógicas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683813">
            <a:off x="940893" y="1917099"/>
            <a:ext cx="1008077" cy="1419038"/>
          </a:xfrm>
          <a:prstGeom prst="rect">
            <a:avLst/>
          </a:prstGeom>
          <a:noFill/>
          <a:ln>
            <a:noFill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27" name="Shape 327"/>
          <p:cNvSpPr/>
          <p:nvPr/>
        </p:nvSpPr>
        <p:spPr>
          <a:xfrm>
            <a:off x="2114601" y="1857367"/>
            <a:ext cx="2457299" cy="40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Calibri"/>
              <a:buNone/>
            </a:pPr>
            <a:r>
              <a:rPr lang="es-AR" sz="16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Orientaciones Pedagógicas</a:t>
            </a:r>
          </a:p>
        </p:txBody>
      </p:sp>
      <p:sp>
        <p:nvSpPr>
          <p:cNvPr id="328" name="Shape 328"/>
          <p:cNvSpPr/>
          <p:nvPr/>
        </p:nvSpPr>
        <p:spPr>
          <a:xfrm>
            <a:off x="2114601" y="3286882"/>
            <a:ext cx="3242999" cy="332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Calibri"/>
              <a:buNone/>
            </a:pPr>
            <a:r>
              <a:rPr lang="es-AR" sz="1600" b="0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Competencias de Educación Digital</a:t>
            </a:r>
          </a:p>
        </p:txBody>
      </p:sp>
      <p:pic>
        <p:nvPicPr>
          <p:cNvPr id="329" name="Shape 329" descr="mano indicando los enlaces a los documentos."/>
          <p:cNvPicPr preferRelativeResize="0"/>
          <p:nvPr/>
        </p:nvPicPr>
        <p:blipFill rotWithShape="1">
          <a:blip r:embed="rId7">
            <a:alphaModFix/>
          </a:blip>
          <a:srcRect b="19445"/>
          <a:stretch/>
        </p:blipFill>
        <p:spPr>
          <a:xfrm rot="-4374746" flipH="1">
            <a:off x="4139883" y="2457134"/>
            <a:ext cx="500284" cy="402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Shape 331" descr="Competencias de educación digital.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934535">
            <a:off x="953830" y="3106926"/>
            <a:ext cx="983206" cy="1386149"/>
          </a:xfrm>
          <a:prstGeom prst="rect">
            <a:avLst/>
          </a:prstGeom>
          <a:noFill/>
          <a:ln>
            <a:noFill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32" name="Shape 332"/>
          <p:cNvSpPr/>
          <p:nvPr/>
        </p:nvSpPr>
        <p:spPr>
          <a:xfrm>
            <a:off x="4640382" y="2403796"/>
            <a:ext cx="2591400" cy="523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Accedé a los enlaces para descargarte el documento.</a:t>
            </a:r>
          </a:p>
        </p:txBody>
      </p:sp>
      <p:pic>
        <p:nvPicPr>
          <p:cNvPr id="15" name="Picture 3" descr="C:\Users\ext_lfrino\Documents\Plantillas para presentaciones\Pie de página.jpg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6" name="Diapo 16-NORM_01-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8501090" y="40719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8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/>
          <p:nvPr/>
        </p:nvSpPr>
        <p:spPr>
          <a:xfrm>
            <a:off x="285717" y="928675"/>
            <a:ext cx="8643900" cy="64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Shape 371"/>
          <p:cNvSpPr/>
          <p:nvPr/>
        </p:nvSpPr>
        <p:spPr>
          <a:xfrm>
            <a:off x="5500694" y="4286262"/>
            <a:ext cx="3286200" cy="64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2" name="Shape 372" descr="Rueda de competencias de educación digital: Particiapción responsable y solidaria, comunicaicón y colaboración, información y representación, uso autónomo de las tecnologías de la información y comunicación, pensamiento crítico y cratividad e innovación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01875" y="1335650"/>
            <a:ext cx="5811600" cy="4106700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Shape 373"/>
          <p:cNvSpPr/>
          <p:nvPr/>
        </p:nvSpPr>
        <p:spPr>
          <a:xfrm>
            <a:off x="142843" y="428610"/>
            <a:ext cx="8643900" cy="64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Shape 374"/>
          <p:cNvSpPr/>
          <p:nvPr/>
        </p:nvSpPr>
        <p:spPr>
          <a:xfrm>
            <a:off x="214282" y="857237"/>
            <a:ext cx="8715300" cy="554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5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 orientan a lograr el desarrollo integral de los alumnos como personas y ciudadanos del siglo XXI, capaces de construir una mirada responsable y solidaria para transitar con confianza por distintos ámbitos sociales.</a:t>
            </a:r>
          </a:p>
        </p:txBody>
      </p:sp>
      <p:sp>
        <p:nvSpPr>
          <p:cNvPr id="375" name="Shape 375"/>
          <p:cNvSpPr/>
          <p:nvPr/>
        </p:nvSpPr>
        <p:spPr>
          <a:xfrm>
            <a:off x="214282" y="500047"/>
            <a:ext cx="9144000" cy="357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Competencias de educación digital </a:t>
            </a:r>
            <a:r>
              <a:rPr lang="es-AR" sz="2200" b="1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7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Diapo 17-NORM_02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45720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Shape 381" descr="Rueda con los ejes destacados: Ciberespacio, inteligencia colectiva y simulación, Inlcusión, calidad educativa y diversidad, Programación, pensamiento computacional y robótic y Juego, exploración y fantasía.&#10;"/>
          <p:cNvPicPr preferRelativeResize="0"/>
          <p:nvPr/>
        </p:nvPicPr>
        <p:blipFill rotWithShape="1">
          <a:blip r:embed="rId4">
            <a:alphaModFix/>
          </a:blip>
          <a:srcRect l="6078" r="5699" b="8592"/>
          <a:stretch/>
        </p:blipFill>
        <p:spPr>
          <a:xfrm>
            <a:off x="3357553" y="1071550"/>
            <a:ext cx="5214900" cy="3799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Shape 382"/>
          <p:cNvSpPr/>
          <p:nvPr/>
        </p:nvSpPr>
        <p:spPr>
          <a:xfrm>
            <a:off x="214282" y="785800"/>
            <a:ext cx="2000400" cy="2286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Shape 383"/>
          <p:cNvSpPr/>
          <p:nvPr/>
        </p:nvSpPr>
        <p:spPr>
          <a:xfrm>
            <a:off x="142843" y="428610"/>
            <a:ext cx="8643900" cy="64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Shape 384"/>
          <p:cNvSpPr/>
          <p:nvPr/>
        </p:nvSpPr>
        <p:spPr>
          <a:xfrm>
            <a:off x="214282" y="1000112"/>
            <a:ext cx="3429000" cy="2092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1500" b="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 continuación se presentan </a:t>
            </a:r>
            <a:r>
              <a:rPr lang="es-AR" sz="1500" b="1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cuatro ejes destacados</a:t>
            </a:r>
            <a:r>
              <a:rPr lang="es-AR" sz="1500" b="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, relacionados con las competencias de educación digital y los objetivos del PLANIED, cuya integración resulta relevante para promover oportunidades de aprendizaje de calidad, en el marco de la cultura digital.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Shape 385"/>
          <p:cNvSpPr/>
          <p:nvPr/>
        </p:nvSpPr>
        <p:spPr>
          <a:xfrm>
            <a:off x="214282" y="500047"/>
            <a:ext cx="9144000" cy="357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Ejes </a:t>
            </a: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destacados.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7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Shape 386"/>
          <p:cNvSpPr/>
          <p:nvPr/>
        </p:nvSpPr>
        <p:spPr>
          <a:xfrm>
            <a:off x="4357685" y="928675"/>
            <a:ext cx="1214400" cy="1214400"/>
          </a:xfrm>
          <a:prstGeom prst="ellipse">
            <a:avLst/>
          </a:prstGeom>
          <a:solidFill>
            <a:srgbClr val="FBD9D7">
              <a:alpha val="0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Shape 387"/>
          <p:cNvSpPr/>
          <p:nvPr/>
        </p:nvSpPr>
        <p:spPr>
          <a:xfrm>
            <a:off x="3286116" y="3429005"/>
            <a:ext cx="1214400" cy="1214400"/>
          </a:xfrm>
          <a:prstGeom prst="ellipse">
            <a:avLst/>
          </a:prstGeom>
          <a:solidFill>
            <a:srgbClr val="FBBC12">
              <a:alpha val="0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Shape 388"/>
          <p:cNvSpPr/>
          <p:nvPr/>
        </p:nvSpPr>
        <p:spPr>
          <a:xfrm>
            <a:off x="7500957" y="3286130"/>
            <a:ext cx="1143000" cy="1143000"/>
          </a:xfrm>
          <a:prstGeom prst="ellipse">
            <a:avLst/>
          </a:prstGeom>
          <a:solidFill>
            <a:srgbClr val="6ECDDD">
              <a:alpha val="0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Shape 389"/>
          <p:cNvSpPr/>
          <p:nvPr/>
        </p:nvSpPr>
        <p:spPr>
          <a:xfrm>
            <a:off x="7286642" y="1214428"/>
            <a:ext cx="1214400" cy="1214399"/>
          </a:xfrm>
          <a:prstGeom prst="ellipse">
            <a:avLst/>
          </a:prstGeom>
          <a:solidFill>
            <a:srgbClr val="D1F2DB">
              <a:alpha val="0"/>
            </a:srgbClr>
          </a:solidFill>
          <a:ln>
            <a:noFill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Shape 391"/>
          <p:cNvSpPr txBox="1"/>
          <p:nvPr/>
        </p:nvSpPr>
        <p:spPr>
          <a:xfrm>
            <a:off x="1285883" y="4143385"/>
            <a:ext cx="2928900" cy="584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1600" b="0" i="1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Hacé click en cada eje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1600" b="0" i="1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para conocerlos </a:t>
            </a:r>
          </a:p>
        </p:txBody>
      </p:sp>
      <p:pic>
        <p:nvPicPr>
          <p:cNvPr id="392" name="Shape 392" descr="mano que señala la rueda de los ejes destacados."/>
          <p:cNvPicPr preferRelativeResize="0"/>
          <p:nvPr/>
        </p:nvPicPr>
        <p:blipFill rotWithShape="1">
          <a:blip r:embed="rId5">
            <a:alphaModFix/>
          </a:blip>
          <a:srcRect b="19445"/>
          <a:stretch/>
        </p:blipFill>
        <p:spPr>
          <a:xfrm flipH="1">
            <a:off x="3143203" y="4071948"/>
            <a:ext cx="500100" cy="40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Diapo 18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43966" y="46434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7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/>
          <p:nvPr/>
        </p:nvSpPr>
        <p:spPr>
          <a:xfrm>
            <a:off x="285717" y="1285866"/>
            <a:ext cx="1143000" cy="100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Shape 398"/>
          <p:cNvSpPr/>
          <p:nvPr/>
        </p:nvSpPr>
        <p:spPr>
          <a:xfrm>
            <a:off x="305856" y="1971441"/>
            <a:ext cx="8266800" cy="13850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endParaRPr sz="1400" b="1" i="0" u="none" strike="noStrike" cap="none">
              <a:solidFill>
                <a:srgbClr val="595959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Tahoma"/>
              <a:buChar char="•"/>
            </a:pPr>
            <a:r>
              <a:rPr lang="es-AR" sz="1400" b="1" i="0" u="none" strike="noStrike" cap="none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¿Se promueven estas competencias en tus proyectos escolares? ¿Cuáles y de qué manera?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Tahoma"/>
              <a:buChar char="•"/>
            </a:pPr>
            <a:r>
              <a:rPr lang="es-AR" sz="1400" b="1" i="0" u="none" strike="noStrike" cap="none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¿Podrías pensar algún ejemplo?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endParaRPr sz="1400" b="1" i="0" u="none" strike="noStrike" cap="none">
              <a:solidFill>
                <a:srgbClr val="59595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399" name="Shape 399"/>
          <p:cNvSpPr/>
          <p:nvPr/>
        </p:nvSpPr>
        <p:spPr>
          <a:xfrm>
            <a:off x="142843" y="428610"/>
            <a:ext cx="8643900" cy="64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Shape 400"/>
          <p:cNvSpPr/>
          <p:nvPr/>
        </p:nvSpPr>
        <p:spPr>
          <a:xfrm>
            <a:off x="214282" y="500047"/>
            <a:ext cx="9144000" cy="630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Actividad.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Calibri"/>
              <a:buNone/>
            </a:pPr>
            <a:r>
              <a:rPr lang="es-AR" sz="1800" b="0" i="0" u="none" strike="noStrike" cap="none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Para reflexionar…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7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7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1" name="Shape 401" descr="imagen de una lamparita indicando la idea de pensar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2843" y="1426761"/>
            <a:ext cx="1188900" cy="784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4310"/>
              </a:srgbClr>
            </a:outerShdw>
          </a:effectLst>
        </p:spPr>
      </p:pic>
      <p:pic>
        <p:nvPicPr>
          <p:cNvPr id="8" name="Picture 3" descr="&#10;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9" name="Diapo 19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01090" y="40719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/>
        </p:nvSpPr>
        <p:spPr>
          <a:xfrm>
            <a:off x="0" y="1928808"/>
            <a:ext cx="9143998" cy="12461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3400" b="1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Taller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3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Educación Digital Inclusiva.</a:t>
            </a:r>
            <a:endParaRPr lang="es-AR" sz="3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000" b="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Plan Nacional Integral de Educación Digital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000" b="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- PLANIED -</a:t>
            </a:r>
          </a:p>
        </p:txBody>
      </p:sp>
      <p:pic>
        <p:nvPicPr>
          <p:cNvPr id="125" name="Shape 1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4343" y="0"/>
            <a:ext cx="4178849" cy="243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 descr="C:\Users\ext_lfrino\Documents\Plantillas para presentaciones\Pie de página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-214346" y="5429270"/>
            <a:ext cx="10080000" cy="558589"/>
          </a:xfrm>
          <a:prstGeom prst="rect">
            <a:avLst/>
          </a:prstGeom>
          <a:noFill/>
        </p:spPr>
      </p:pic>
      <p:pic>
        <p:nvPicPr>
          <p:cNvPr id="1026" name="Picture 2" descr="Logo del Ministerio de Educación. Presidencia de la Nación.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286262"/>
            <a:ext cx="2928926" cy="662253"/>
          </a:xfrm>
          <a:prstGeom prst="rect">
            <a:avLst/>
          </a:prstGeom>
          <a:noFill/>
        </p:spPr>
      </p:pic>
      <p:pic>
        <p:nvPicPr>
          <p:cNvPr id="8" name="Diapo 2-NORM_01-0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429652" y="45720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7" name="Shape 407"/>
          <p:cNvGrpSpPr/>
          <p:nvPr/>
        </p:nvGrpSpPr>
        <p:grpSpPr>
          <a:xfrm>
            <a:off x="3527216" y="1285006"/>
            <a:ext cx="2089559" cy="601458"/>
            <a:chOff x="2384241" y="70577"/>
            <a:chExt cx="2089559" cy="601458"/>
          </a:xfrm>
        </p:grpSpPr>
        <p:sp>
          <p:nvSpPr>
            <p:cNvPr id="408" name="Shape 408"/>
            <p:cNvSpPr/>
            <p:nvPr/>
          </p:nvSpPr>
          <p:spPr>
            <a:xfrm>
              <a:off x="2384241" y="70577"/>
              <a:ext cx="2089559" cy="601458"/>
            </a:xfrm>
            <a:prstGeom prst="rect">
              <a:avLst/>
            </a:prstGeom>
            <a:solidFill>
              <a:srgbClr val="38B3F5"/>
            </a:solidFill>
            <a:ln w="25400" cap="flat" cmpd="sng">
              <a:solidFill>
                <a:srgbClr val="38B3F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Shape 409"/>
            <p:cNvSpPr/>
            <p:nvPr/>
          </p:nvSpPr>
          <p:spPr>
            <a:xfrm>
              <a:off x="2384241" y="70577"/>
              <a:ext cx="2089559" cy="601458"/>
            </a:xfrm>
            <a:prstGeom prst="rect">
              <a:avLst/>
            </a:prstGeom>
            <a:noFill/>
            <a:ln>
              <a:noFill/>
            </a:ln>
          </p:spPr>
          <p:txBody>
            <a:bodyPr lIns="128000" tIns="73150" rIns="128000" bIns="73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libri"/>
                <a:buNone/>
              </a:pPr>
              <a:r>
                <a:rPr lang="es-AR" sz="1800" b="1" i="0" u="none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Módulo 2</a:t>
              </a:r>
            </a:p>
          </p:txBody>
        </p:sp>
      </p:grpSp>
      <p:grpSp>
        <p:nvGrpSpPr>
          <p:cNvPr id="410" name="Shape 410"/>
          <p:cNvGrpSpPr/>
          <p:nvPr/>
        </p:nvGrpSpPr>
        <p:grpSpPr>
          <a:xfrm>
            <a:off x="3527216" y="1827193"/>
            <a:ext cx="2089559" cy="2250606"/>
            <a:chOff x="2384241" y="612764"/>
            <a:chExt cx="2089559" cy="2250606"/>
          </a:xfrm>
        </p:grpSpPr>
        <p:sp>
          <p:nvSpPr>
            <p:cNvPr id="411" name="Shape 411"/>
            <p:cNvSpPr/>
            <p:nvPr/>
          </p:nvSpPr>
          <p:spPr>
            <a:xfrm>
              <a:off x="2384241" y="612764"/>
              <a:ext cx="2089559" cy="2031300"/>
            </a:xfrm>
            <a:prstGeom prst="rect">
              <a:avLst/>
            </a:prstGeom>
            <a:solidFill>
              <a:srgbClr val="C8E3F9">
                <a:alpha val="89019"/>
              </a:srgbClr>
            </a:solidFill>
            <a:ln w="25400" cap="flat" cmpd="sng">
              <a:solidFill>
                <a:srgbClr val="C8E3F9">
                  <a:alpha val="8901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Shape 412"/>
            <p:cNvSpPr/>
            <p:nvPr/>
          </p:nvSpPr>
          <p:spPr>
            <a:xfrm>
              <a:off x="2384249" y="612770"/>
              <a:ext cx="2089500" cy="2250600"/>
            </a:xfrm>
            <a:prstGeom prst="rect">
              <a:avLst/>
            </a:prstGeom>
            <a:solidFill>
              <a:srgbClr val="C8E3F9">
                <a:alpha val="89020"/>
              </a:srgbClr>
            </a:solidFill>
            <a:ln>
              <a:noFill/>
            </a:ln>
          </p:spPr>
          <p:txBody>
            <a:bodyPr lIns="80000" tIns="80000" rIns="106675" bIns="120000" anchor="t" anchorCtr="0">
              <a:noAutofit/>
            </a:bodyPr>
            <a:lstStyle/>
            <a:p>
              <a:pPr marL="355600" marR="0" lvl="1" indent="-2794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/>
                <a:buChar char="•"/>
              </a:pPr>
              <a:r>
                <a:rPr lang="es-AR" sz="1500" b="0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Recursos digitales específicos según discapacidad.</a:t>
              </a:r>
            </a:p>
            <a:p>
              <a:pPr marL="355600" marR="0" lvl="1" indent="-27940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/>
                <a:buChar char="•"/>
              </a:pPr>
              <a:r>
                <a:rPr lang="es-AR" sz="1500" b="0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Ejemplos de Proyectos pedagógicos</a:t>
              </a:r>
            </a:p>
            <a:p>
              <a:pPr marL="355600" marR="0" lvl="2" indent="-27940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Arial"/>
                <a:buChar char="•"/>
              </a:pPr>
              <a:r>
                <a:rPr lang="es-AR" sz="1500" b="0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Planificación de una propuesta pedagógica con TIC.</a:t>
              </a:r>
            </a:p>
          </p:txBody>
        </p:sp>
      </p:grpSp>
      <p:pic>
        <p:nvPicPr>
          <p:cNvPr id="8" name="Picture 3" descr="&#10;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9" name="Modulo 2-NORM_01-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40719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Shape 417"/>
          <p:cNvSpPr txBox="1">
            <a:spLocks noGrp="1"/>
          </p:cNvSpPr>
          <p:nvPr>
            <p:ph type="title"/>
          </p:nvPr>
        </p:nvSpPr>
        <p:spPr>
          <a:xfrm>
            <a:off x="311150" y="590400"/>
            <a:ext cx="8521800" cy="57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Recursos digitales </a:t>
            </a:r>
            <a:r>
              <a:rPr lang="es-AR" sz="24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específicos.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lang="es-AR"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18" name="Shape 418"/>
          <p:cNvGraphicFramePr/>
          <p:nvPr/>
        </p:nvGraphicFramePr>
        <p:xfrm>
          <a:off x="500034" y="1250248"/>
          <a:ext cx="8160450" cy="3320791"/>
        </p:xfrm>
        <a:graphic>
          <a:graphicData uri="http://schemas.openxmlformats.org/drawingml/2006/table">
            <a:tbl>
              <a:tblPr>
                <a:noFill/>
                <a:tableStyleId>{CE2877E2-9BD6-40E5-95C6-B978A0297F3A}</a:tableStyleId>
              </a:tblPr>
              <a:tblGrid>
                <a:gridCol w="32463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963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17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56227">
                <a:tc>
                  <a:txBody>
                    <a:bodyPr/>
                    <a:lstStyle/>
                    <a:p>
                      <a:pPr lvl="0" algn="l" rtl="0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94101">
                <a:tc>
                  <a:txBody>
                    <a:bodyPr/>
                    <a:lstStyle/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4"/>
                        </a:rPr>
                        <a:t>Pequén lee todo</a:t>
                      </a:r>
                      <a:r>
                        <a:rPr lang="es-AR" sz="12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(alfabetización)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 err="1" smtClean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5"/>
                        </a:rPr>
                        <a:t>Picto</a:t>
                      </a:r>
                      <a:r>
                        <a:rPr lang="es-AR" sz="1200" u="sng" dirty="0" smtClean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5"/>
                        </a:rPr>
                        <a:t> </a:t>
                      </a:r>
                      <a:r>
                        <a:rPr lang="es-AR" sz="1200" u="sng" dirty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5"/>
                        </a:rPr>
                        <a:t>Selector</a:t>
                      </a:r>
                      <a:r>
                        <a:rPr lang="es-AR" sz="1200" dirty="0">
                          <a:solidFill>
                            <a:srgbClr val="3F3F3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 (generador de comunicadores)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 err="1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6"/>
                        </a:rPr>
                        <a:t>Cantaletras</a:t>
                      </a:r>
                      <a:r>
                        <a:rPr lang="es-AR" sz="1200" dirty="0">
                          <a:solidFill>
                            <a:srgbClr val="3F3F3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(alfabetización para niños ciegos)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7"/>
                        </a:rPr>
                        <a:t>Teclado mágico</a:t>
                      </a:r>
                      <a:r>
                        <a:rPr lang="es-AR" sz="12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(teclado en pantalla)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8"/>
                        </a:rPr>
                        <a:t>El caracol serafín</a:t>
                      </a:r>
                      <a:r>
                        <a:rPr lang="es-AR" sz="12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(juegos para dislexia)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 err="1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9"/>
                        </a:rPr>
                        <a:t>Openshot</a:t>
                      </a:r>
                      <a:r>
                        <a:rPr lang="es-AR" sz="1200" u="sng" dirty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9"/>
                        </a:rPr>
                        <a:t> Picture in Picture</a:t>
                      </a:r>
                      <a:r>
                        <a:rPr lang="es-AR" sz="12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(editor de video con lengua de señas)</a:t>
                      </a:r>
                    </a:p>
                    <a:p>
                      <a:pPr lvl="0" rtl="0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>
                    <a:solidFill>
                      <a:srgbClr val="92C9F3"/>
                    </a:solidFill>
                  </a:tcPr>
                </a:tc>
                <a:tc>
                  <a:txBody>
                    <a:bodyPr/>
                    <a:lstStyle/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 err="1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0"/>
                        </a:rPr>
                        <a:t>Storybird</a:t>
                      </a:r>
                      <a:r>
                        <a:rPr lang="es-AR" sz="1200" dirty="0">
                          <a:solidFill>
                            <a:srgbClr val="3F3F3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(generador de cuentos)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 err="1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1"/>
                        </a:rPr>
                        <a:t>Cincopatas</a:t>
                      </a:r>
                      <a:r>
                        <a:rPr lang="es-AR" sz="1200" dirty="0">
                          <a:solidFill>
                            <a:srgbClr val="3F3F3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(juegos para NEE)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 err="1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2"/>
                        </a:rPr>
                        <a:t>Audiolibros</a:t>
                      </a:r>
                      <a:r>
                        <a:rPr lang="es-AR" sz="1200" dirty="0">
                          <a:solidFill>
                            <a:srgbClr val="3F3F3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(libros en audio)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Clr>
                          <a:srgbClr val="3F3F3F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 err="1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3"/>
                        </a:rPr>
                        <a:t>Leoloqueveo</a:t>
                      </a:r>
                      <a:r>
                        <a:rPr lang="es-AR" sz="1200" dirty="0">
                          <a:solidFill>
                            <a:srgbClr val="3F3F3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(alfabetización para niños ciegos)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Clr>
                          <a:srgbClr val="3F3F3F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4"/>
                        </a:rPr>
                        <a:t>Manos que hablan</a:t>
                      </a:r>
                      <a:r>
                        <a:rPr lang="es-AR" sz="1200" dirty="0">
                          <a:solidFill>
                            <a:srgbClr val="3F3F3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(diccionario en LSA)</a:t>
                      </a:r>
                    </a:p>
                    <a:p>
                      <a:pPr marL="457200" lvl="0" indent="-304800" rtl="0">
                        <a:lnSpc>
                          <a:spcPct val="90000"/>
                        </a:lnSpc>
                        <a:spcBef>
                          <a:spcPts val="0"/>
                        </a:spcBef>
                        <a:buClr>
                          <a:srgbClr val="3F3F3F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5"/>
                        </a:rPr>
                        <a:t>Text4all </a:t>
                      </a:r>
                      <a:r>
                        <a:rPr lang="es-AR" sz="1200" u="sng" dirty="0" err="1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5"/>
                        </a:rPr>
                        <a:t>DysWebxia</a:t>
                      </a:r>
                      <a:endParaRPr lang="es-AR" sz="1200" u="sng" dirty="0">
                        <a:solidFill>
                          <a:schemeClr val="hlink"/>
                        </a:solidFill>
                        <a:latin typeface="Calibri"/>
                        <a:ea typeface="Calibri"/>
                        <a:cs typeface="Calibri"/>
                        <a:sym typeface="Calibri"/>
                        <a:hlinkClick r:id="rId15"/>
                      </a:endParaRPr>
                    </a:p>
                    <a:p>
                      <a:pPr lvl="0" rtl="0">
                        <a:lnSpc>
                          <a:spcPct val="90000"/>
                        </a:lnSpc>
                        <a:spcBef>
                          <a:spcPts val="0"/>
                        </a:spcBef>
                        <a:buNone/>
                      </a:pPr>
                      <a:endParaRPr sz="1500">
                        <a:solidFill>
                          <a:srgbClr val="3F3F3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>
                    <a:solidFill>
                      <a:srgbClr val="92C9F3"/>
                    </a:solidFill>
                  </a:tcPr>
                </a:tc>
                <a:tc>
                  <a:txBody>
                    <a:bodyPr/>
                    <a:lstStyle/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r>
                        <a:rPr lang="es-AR" sz="12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Audacity</a:t>
                      </a:r>
                      <a:r>
                        <a:rPr lang="es-AR" sz="12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(editor de audio)</a:t>
                      </a: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r>
                        <a:rPr lang="es-AR" sz="1200" dirty="0" err="1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Balabolka</a:t>
                      </a:r>
                      <a:r>
                        <a:rPr lang="es-AR" sz="1200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(texto a voz)</a:t>
                      </a: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r>
                        <a:rPr lang="es-AR" sz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NVDA</a:t>
                      </a: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endParaRPr lang="es-AR" sz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endParaRPr lang="es-AR" sz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endParaRPr lang="es-AR" sz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endParaRPr lang="es-AR" sz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endParaRPr lang="es-AR" sz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None/>
                      </a:pPr>
                      <a:endParaRPr lang="es-AR" sz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r>
                        <a:rPr lang="es-AR" sz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6"/>
                        </a:rPr>
                        <a:t>Quiver</a:t>
                      </a:r>
                      <a:endParaRPr lang="es-AR" sz="1200" dirty="0" smtClean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355600" lvl="1" indent="-279400" rtl="0">
                        <a:lnSpc>
                          <a:spcPct val="90000"/>
                        </a:lnSpc>
                        <a:spcBef>
                          <a:spcPts val="225"/>
                        </a:spcBef>
                        <a:buClr>
                          <a:schemeClr val="dk1"/>
                        </a:buClr>
                        <a:buSzPct val="100000"/>
                        <a:buFont typeface="Calibri"/>
                        <a:buChar char="•"/>
                      </a:pPr>
                      <a:r>
                        <a:rPr lang="es-AR" sz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7"/>
                        </a:rPr>
                        <a:t>Piruletras</a:t>
                      </a:r>
                      <a:r>
                        <a:rPr lang="es-AR" sz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7"/>
                        </a:rPr>
                        <a:t> </a:t>
                      </a:r>
                      <a:r>
                        <a:rPr lang="es-AR" sz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</a:t>
                      </a:r>
                      <a:r>
                        <a:rPr lang="es-AR" sz="1200" dirty="0" err="1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Dyseggxia</a:t>
                      </a:r>
                      <a:r>
                        <a:rPr lang="es-AR" sz="1200" dirty="0" smtClean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/>
                    </a:p>
                  </a:txBody>
                  <a:tcPr marL="91425" marR="91425" marT="91425" marB="91425">
                    <a:solidFill>
                      <a:srgbClr val="92C9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19" name="Shape 419"/>
          <p:cNvSpPr txBox="1"/>
          <p:nvPr/>
        </p:nvSpPr>
        <p:spPr>
          <a:xfrm>
            <a:off x="500034" y="1142990"/>
            <a:ext cx="3286148" cy="57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s-AR" dirty="0">
                <a:solidFill>
                  <a:schemeClr val="lt1"/>
                </a:solidFill>
              </a:rPr>
              <a:t>Recursos con descarga</a:t>
            </a:r>
          </a:p>
        </p:txBody>
      </p:sp>
      <p:sp>
        <p:nvSpPr>
          <p:cNvPr id="420" name="Shape 420"/>
          <p:cNvSpPr txBox="1"/>
          <p:nvPr/>
        </p:nvSpPr>
        <p:spPr>
          <a:xfrm>
            <a:off x="3786182" y="1142990"/>
            <a:ext cx="2440800" cy="57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AR" dirty="0">
                <a:solidFill>
                  <a:srgbClr val="FFFFFF"/>
                </a:solidFill>
              </a:rPr>
              <a:t>Recursos en línea</a:t>
            </a:r>
          </a:p>
        </p:txBody>
      </p:sp>
      <p:sp>
        <p:nvSpPr>
          <p:cNvPr id="421" name="Shape 421"/>
          <p:cNvSpPr/>
          <p:nvPr/>
        </p:nvSpPr>
        <p:spPr>
          <a:xfrm>
            <a:off x="6215074" y="1142990"/>
            <a:ext cx="2407500" cy="573000"/>
          </a:xfrm>
          <a:prstGeom prst="rect">
            <a:avLst/>
          </a:prstGeom>
          <a:solidFill>
            <a:schemeClr val="accent6"/>
          </a:solidFill>
          <a:ln w="25400" cap="flat" cmpd="sng">
            <a:solidFill>
              <a:srgbClr val="38B3F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Recursos </a:t>
            </a:r>
            <a:r>
              <a:rPr lang="es-AR" dirty="0">
                <a:solidFill>
                  <a:schemeClr val="lt1"/>
                </a:solidFill>
              </a:rPr>
              <a:t>instalados</a:t>
            </a:r>
          </a:p>
        </p:txBody>
      </p:sp>
      <p:sp>
        <p:nvSpPr>
          <p:cNvPr id="8" name="Shape 421"/>
          <p:cNvSpPr/>
          <p:nvPr/>
        </p:nvSpPr>
        <p:spPr>
          <a:xfrm>
            <a:off x="6215074" y="2857502"/>
            <a:ext cx="2407500" cy="573000"/>
          </a:xfrm>
          <a:prstGeom prst="rect">
            <a:avLst/>
          </a:prstGeom>
          <a:solidFill>
            <a:schemeClr val="accent6"/>
          </a:solidFill>
          <a:ln w="25400" cap="flat" cmpd="sng">
            <a:solidFill>
              <a:srgbClr val="38B3F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Recursos </a:t>
            </a:r>
            <a:r>
              <a:rPr lang="es-AR" sz="14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para </a:t>
            </a:r>
            <a:r>
              <a:rPr lang="es-AR" sz="1400" b="0" i="0" u="none" strike="noStrike" cap="none" dirty="0" err="1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Android</a:t>
            </a:r>
            <a:endParaRPr lang="es-AR" dirty="0">
              <a:solidFill>
                <a:schemeClr val="lt1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8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3" name="Diapo 20_01-01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9"/>
          <a:stretch>
            <a:fillRect/>
          </a:stretch>
        </p:blipFill>
        <p:spPr>
          <a:xfrm>
            <a:off x="8715404" y="47148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7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AR" sz="2400" b="1" dirty="0">
                <a:latin typeface="Calibri"/>
                <a:ea typeface="Calibri"/>
                <a:cs typeface="Calibri"/>
                <a:sym typeface="Calibri"/>
              </a:rPr>
              <a:t>Recursos específicos según </a:t>
            </a:r>
            <a:r>
              <a:rPr lang="es-AR" sz="2400" b="1" dirty="0" smtClean="0">
                <a:latin typeface="Calibri"/>
                <a:ea typeface="Calibri"/>
                <a:cs typeface="Calibri"/>
                <a:sym typeface="Calibri"/>
              </a:rPr>
              <a:t>discapacidad.</a:t>
            </a:r>
            <a:r>
              <a:rPr lang="es-AR" sz="2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endParaRPr lang="es-AR" sz="2400" dirty="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27" name="Shape 427"/>
          <p:cNvGraphicFramePr/>
          <p:nvPr/>
        </p:nvGraphicFramePr>
        <p:xfrm>
          <a:off x="855275" y="1017500"/>
          <a:ext cx="7239000" cy="3337655"/>
        </p:xfrm>
        <a:graphic>
          <a:graphicData uri="http://schemas.openxmlformats.org/drawingml/2006/table">
            <a:tbl>
              <a:tblPr>
                <a:noFill/>
                <a:tableStyleId>{CE2877E2-9BD6-40E5-95C6-B978A0297F3A}</a:tableStyleId>
              </a:tblPr>
              <a:tblGrid>
                <a:gridCol w="2413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13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0900"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s-AR">
                          <a:solidFill>
                            <a:srgbClr val="FFFFFF"/>
                          </a:solidFill>
                        </a:rPr>
                        <a:t>Discapacidad intelectual y NEE</a:t>
                      </a: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6712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 sz="120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>
                          <a:hlinkClick r:id="rId4"/>
                        </a:rPr>
                        <a:t>Pequén lee todo</a:t>
                      </a:r>
                      <a:endParaRPr lang="es-AR" sz="1200" dirty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 smtClean="0">
                          <a:hlinkClick r:id="rId5"/>
                        </a:rPr>
                        <a:t>Picto</a:t>
                      </a:r>
                      <a:r>
                        <a:rPr lang="es-AR" sz="1200" dirty="0" smtClean="0">
                          <a:hlinkClick r:id="rId5"/>
                        </a:rPr>
                        <a:t> </a:t>
                      </a:r>
                      <a:r>
                        <a:rPr lang="es-AR" sz="1200" dirty="0">
                          <a:hlinkClick r:id="rId5"/>
                        </a:rPr>
                        <a:t>Selector </a:t>
                      </a:r>
                      <a:endParaRPr lang="es-AR" sz="1200" dirty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>
                          <a:hlinkClick r:id="rId6"/>
                        </a:rPr>
                        <a:t>Cincopatas</a:t>
                      </a:r>
                      <a:endParaRPr lang="es-AR" sz="1200" dirty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>
                          <a:hlinkClick r:id="rId7"/>
                        </a:rPr>
                        <a:t>Storybird</a:t>
                      </a:r>
                      <a:endParaRPr lang="es-AR" sz="1200" dirty="0"/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>
                    <a:solidFill>
                      <a:srgbClr val="92C9F3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 sz="120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 smtClean="0">
                          <a:hlinkClick r:id="rId8"/>
                        </a:rPr>
                        <a:t>Audiolibros</a:t>
                      </a:r>
                      <a:endParaRPr lang="es-AR" sz="1200" dirty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>
                          <a:hlinkClick r:id="rId9"/>
                        </a:rPr>
                        <a:t>Balabolka</a:t>
                      </a:r>
                      <a:endParaRPr lang="es-AR" sz="1200" dirty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/>
                        <a:t>Audacity</a:t>
                      </a:r>
                      <a:endParaRPr lang="es-AR" sz="1200" dirty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smtClean="0">
                          <a:hlinkClick r:id="rId10"/>
                        </a:rPr>
                        <a:t>NVDA</a:t>
                      </a:r>
                      <a:endParaRPr lang="es-AR" sz="1200" dirty="0" smtClean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 smtClean="0">
                          <a:hlinkClick r:id="rId11"/>
                        </a:rPr>
                        <a:t>Robobraille</a:t>
                      </a:r>
                      <a:endParaRPr lang="es-AR" sz="1200" dirty="0"/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/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/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FFFFFF"/>
                        </a:solidFill>
                      </a:endParaRPr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>
                          <a:hlinkClick r:id="rId12"/>
                        </a:rPr>
                        <a:t>Manos que hablan</a:t>
                      </a:r>
                      <a:endParaRPr lang="es-AR" sz="1200" dirty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>
                          <a:hlinkClick r:id="rId13"/>
                        </a:rPr>
                        <a:t>Openshot</a:t>
                      </a:r>
                      <a:r>
                        <a:rPr lang="es-AR" sz="1200" dirty="0">
                          <a:hlinkClick r:id="rId13"/>
                        </a:rPr>
                        <a:t> </a:t>
                      </a:r>
                      <a:r>
                        <a:rPr lang="es-AR" sz="1200" dirty="0" err="1">
                          <a:hlinkClick r:id="rId13"/>
                        </a:rPr>
                        <a:t>picture</a:t>
                      </a:r>
                      <a:r>
                        <a:rPr lang="es-AR" sz="1200" dirty="0">
                          <a:hlinkClick r:id="rId13"/>
                        </a:rPr>
                        <a:t> in </a:t>
                      </a:r>
                      <a:r>
                        <a:rPr lang="es-AR" sz="1200" dirty="0" err="1" smtClean="0">
                          <a:hlinkClick r:id="rId13"/>
                        </a:rPr>
                        <a:t>picture</a:t>
                      </a:r>
                      <a:endParaRPr lang="es-AR" sz="1200" dirty="0"/>
                    </a:p>
                  </a:txBody>
                  <a:tcPr marL="91425" marR="91425" marT="91425" marB="91425">
                    <a:solidFill>
                      <a:srgbClr val="92C9F3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 sz="120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 smtClean="0">
                          <a:hlinkClick r:id="rId14"/>
                        </a:rPr>
                        <a:t>Senswitcher</a:t>
                      </a:r>
                      <a:endParaRPr lang="es-AR" sz="1200" dirty="0" smtClean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 err="1" smtClean="0">
                          <a:hlinkClick r:id="rId15"/>
                        </a:rPr>
                        <a:t>Pictotraductor</a:t>
                      </a:r>
                      <a:endParaRPr lang="es-AR" sz="1200" dirty="0"/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Char char="●"/>
                      </a:pPr>
                      <a:r>
                        <a:rPr lang="es-AR" sz="1200" dirty="0">
                          <a:hlinkClick r:id="rId16"/>
                        </a:rPr>
                        <a:t>Teclado mágico</a:t>
                      </a:r>
                      <a:endParaRPr lang="es-AR" sz="1200" dirty="0"/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/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FFFFFF"/>
                        </a:solidFill>
                      </a:endParaRP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FFFFFF"/>
                        </a:solidFill>
                      </a:endParaRP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FFFFFF"/>
                        </a:solidFill>
                      </a:endParaRP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>
                        <a:solidFill>
                          <a:srgbClr val="FFFFFF"/>
                        </a:solidFill>
                      </a:endParaRPr>
                    </a:p>
                    <a:p>
                      <a:pPr marL="457200" lvl="0" indent="-304800">
                        <a:spcBef>
                          <a:spcPts val="0"/>
                        </a:spcBef>
                        <a:buSzPct val="100000"/>
                        <a:buFont typeface="Calibri"/>
                        <a:buChar char="●"/>
                      </a:pPr>
                      <a:r>
                        <a:rPr lang="es-AR" sz="1200" u="sng" dirty="0" err="1" smtClean="0">
                          <a:solidFill>
                            <a:schemeClr val="hlink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  <a:hlinkClick r:id="rId17"/>
                        </a:rPr>
                        <a:t>DysWebxiaWebxia</a:t>
                      </a:r>
                      <a:endParaRPr lang="es-AR" sz="1200" u="sng" dirty="0">
                        <a:solidFill>
                          <a:schemeClr val="hlink"/>
                        </a:solidFill>
                        <a:latin typeface="Calibri"/>
                        <a:ea typeface="Calibri"/>
                        <a:cs typeface="Calibri"/>
                        <a:sym typeface="Calibri"/>
                        <a:hlinkClick r:id="rId17"/>
                      </a:endParaRPr>
                    </a:p>
                    <a:p>
                      <a:pPr marL="457200" lvl="0" indent="-30480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100000"/>
                        <a:buChar char="●"/>
                      </a:pPr>
                      <a:r>
                        <a:rPr lang="es-AR" sz="1200" dirty="0" smtClean="0">
                          <a:solidFill>
                            <a:schemeClr val="dk1"/>
                          </a:solidFill>
                          <a:hlinkClick r:id="rId18"/>
                        </a:rPr>
                        <a:t>9 letras</a:t>
                      </a:r>
                      <a:endParaRPr lang="es-AR"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>
                    <a:solidFill>
                      <a:srgbClr val="92C9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28" name="Shape 428"/>
          <p:cNvSpPr txBox="1"/>
          <p:nvPr/>
        </p:nvSpPr>
        <p:spPr>
          <a:xfrm>
            <a:off x="902550" y="1055050"/>
            <a:ext cx="2349000" cy="594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s-AR" u="sng" dirty="0" smtClean="0">
                <a:solidFill>
                  <a:schemeClr val="hlink"/>
                </a:solidFill>
                <a:hlinkClick r:id="rId19"/>
              </a:rPr>
              <a:t>Discapacidad intelectual</a:t>
            </a:r>
            <a:endParaRPr lang="es-AR" u="sng" dirty="0">
              <a:solidFill>
                <a:schemeClr val="hlink"/>
              </a:solidFill>
              <a:hlinkClick r:id="rId19"/>
            </a:endParaRPr>
          </a:p>
        </p:txBody>
      </p:sp>
      <p:sp>
        <p:nvSpPr>
          <p:cNvPr id="429" name="Shape 429"/>
          <p:cNvSpPr txBox="1"/>
          <p:nvPr/>
        </p:nvSpPr>
        <p:spPr>
          <a:xfrm>
            <a:off x="3300275" y="1076500"/>
            <a:ext cx="2391600" cy="573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u="sng" dirty="0" smtClean="0">
                <a:solidFill>
                  <a:schemeClr val="hlink"/>
                </a:solidFill>
                <a:hlinkClick r:id="rId20"/>
              </a:rPr>
              <a:t>Discapacidad visual</a:t>
            </a:r>
            <a:endParaRPr lang="es-AR" u="sng" dirty="0">
              <a:solidFill>
                <a:schemeClr val="hlink"/>
              </a:solidFill>
              <a:hlinkClick r:id="rId20"/>
            </a:endParaRPr>
          </a:p>
        </p:txBody>
      </p:sp>
      <p:sp>
        <p:nvSpPr>
          <p:cNvPr id="430" name="Shape 430"/>
          <p:cNvSpPr txBox="1"/>
          <p:nvPr/>
        </p:nvSpPr>
        <p:spPr>
          <a:xfrm>
            <a:off x="5741575" y="1054900"/>
            <a:ext cx="2349000" cy="573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u="sng">
                <a:solidFill>
                  <a:schemeClr val="hlink"/>
                </a:solidFill>
                <a:hlinkClick r:id="rId21"/>
              </a:rPr>
              <a:t>Discapacidad motriz</a:t>
            </a:r>
          </a:p>
        </p:txBody>
      </p:sp>
      <p:sp>
        <p:nvSpPr>
          <p:cNvPr id="431" name="Shape 431"/>
          <p:cNvSpPr txBox="1"/>
          <p:nvPr/>
        </p:nvSpPr>
        <p:spPr>
          <a:xfrm>
            <a:off x="3300275" y="3021325"/>
            <a:ext cx="2349000" cy="3699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u="sng" dirty="0" smtClean="0">
                <a:solidFill>
                  <a:schemeClr val="hlink"/>
                </a:solidFill>
                <a:hlinkClick r:id="rId22"/>
              </a:rPr>
              <a:t>Discapacidad auditiva</a:t>
            </a:r>
            <a:endParaRPr lang="es-AR" u="sng" dirty="0">
              <a:solidFill>
                <a:schemeClr val="hlink"/>
              </a:solidFill>
              <a:hlinkClick r:id="rId22"/>
            </a:endParaRPr>
          </a:p>
        </p:txBody>
      </p:sp>
      <p:sp>
        <p:nvSpPr>
          <p:cNvPr id="432" name="Shape 432"/>
          <p:cNvSpPr/>
          <p:nvPr/>
        </p:nvSpPr>
        <p:spPr>
          <a:xfrm>
            <a:off x="5775775" y="3021325"/>
            <a:ext cx="2204400" cy="36990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u="sng">
                <a:solidFill>
                  <a:schemeClr val="hlink"/>
                </a:solidFill>
                <a:hlinkClick r:id="rId23"/>
              </a:rPr>
              <a:t>Dislexia y TEL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4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0" name="Diapo 22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/>
          <a:stretch>
            <a:fillRect/>
          </a:stretch>
        </p:blipFill>
        <p:spPr>
          <a:xfrm>
            <a:off x="8643966" y="40719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0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AR" sz="2200" dirty="0">
                <a:latin typeface="Calibri"/>
                <a:ea typeface="Calibri"/>
                <a:cs typeface="Calibri"/>
                <a:sym typeface="Calibri"/>
              </a:rPr>
              <a:t>Recursos para </a:t>
            </a:r>
            <a:r>
              <a:rPr lang="es-AR" sz="2200" dirty="0" smtClean="0">
                <a:latin typeface="Calibri"/>
                <a:ea typeface="Calibri"/>
                <a:cs typeface="Calibri"/>
                <a:sym typeface="Calibri"/>
              </a:rPr>
              <a:t>personas con discapacidad intelectual.</a:t>
            </a:r>
            <a:endParaRPr lang="es-AR" sz="2200" dirty="0">
              <a:latin typeface="Calibri"/>
              <a:ea typeface="Calibri"/>
              <a:cs typeface="Calibri"/>
              <a:sym typeface="Calibri"/>
              <a:hlinkClick r:id="rId4"/>
            </a:endParaRPr>
          </a:p>
        </p:txBody>
      </p:sp>
      <p:pic>
        <p:nvPicPr>
          <p:cNvPr id="458" name="Shape 458" descr="imagen del sitio pisto-selector."/>
          <p:cNvPicPr preferRelativeResize="0"/>
          <p:nvPr/>
        </p:nvPicPr>
        <p:blipFill rotWithShape="1">
          <a:blip r:embed="rId5">
            <a:alphaModFix/>
          </a:blip>
          <a:srcRect t="15442" b="20318"/>
          <a:stretch/>
        </p:blipFill>
        <p:spPr>
          <a:xfrm>
            <a:off x="761025" y="2274274"/>
            <a:ext cx="1161199" cy="481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Shape 459" descr="imagen del sitio cincopatas.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1150" y="3291223"/>
            <a:ext cx="1727975" cy="31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Shape 460" descr="imagen del sitio storybird.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56300" y="3821762"/>
            <a:ext cx="813175" cy="815925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Shape 461"/>
          <p:cNvSpPr txBox="1"/>
          <p:nvPr/>
        </p:nvSpPr>
        <p:spPr>
          <a:xfrm>
            <a:off x="2427425" y="1390850"/>
            <a:ext cx="5497800" cy="57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2" name="Shape 462"/>
          <p:cNvSpPr txBox="1"/>
          <p:nvPr/>
        </p:nvSpPr>
        <p:spPr>
          <a:xfrm>
            <a:off x="2191225" y="1218650"/>
            <a:ext cx="6528000" cy="7452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AR" dirty="0" smtClean="0">
                <a:solidFill>
                  <a:schemeClr val="dk1"/>
                </a:solidFill>
              </a:rPr>
              <a:t>Escoger </a:t>
            </a:r>
            <a:r>
              <a:rPr lang="es-AR" dirty="0">
                <a:solidFill>
                  <a:schemeClr val="dk1"/>
                </a:solidFill>
              </a:rPr>
              <a:t>la opción teclado. Trabajar con el niño el reconocimiento de letras en el teclado. </a:t>
            </a:r>
          </a:p>
        </p:txBody>
      </p:sp>
      <p:sp>
        <p:nvSpPr>
          <p:cNvPr id="463" name="Shape 463"/>
          <p:cNvSpPr txBox="1"/>
          <p:nvPr/>
        </p:nvSpPr>
        <p:spPr>
          <a:xfrm>
            <a:off x="2171575" y="2216675"/>
            <a:ext cx="6528000" cy="7452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s-AR" dirty="0">
                <a:solidFill>
                  <a:schemeClr val="dk1"/>
                </a:solidFill>
              </a:rPr>
              <a:t>Seleccionar con el alumno las fotos e imágenes necesarias y la tipografía. Escribir en cada imagen la palabra correspondiente según la temática, por ejemplo prendas de vestir.</a:t>
            </a:r>
          </a:p>
        </p:txBody>
      </p:sp>
      <p:sp>
        <p:nvSpPr>
          <p:cNvPr id="464" name="Shape 464"/>
          <p:cNvSpPr txBox="1"/>
          <p:nvPr/>
        </p:nvSpPr>
        <p:spPr>
          <a:xfrm>
            <a:off x="2171575" y="3162175"/>
            <a:ext cx="6600000" cy="5730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s-AR" dirty="0">
                <a:solidFill>
                  <a:schemeClr val="dk1"/>
                </a:solidFill>
              </a:rPr>
              <a:t>Observar la pantalla. Seleccionar el juego. Descubrir con el alumno la lógica del juego  centrándose en la coordinación óculo- manual y la localización espacial.</a:t>
            </a:r>
          </a:p>
        </p:txBody>
      </p:sp>
      <p:sp>
        <p:nvSpPr>
          <p:cNvPr id="465" name="Shape 465"/>
          <p:cNvSpPr txBox="1"/>
          <p:nvPr/>
        </p:nvSpPr>
        <p:spPr>
          <a:xfrm>
            <a:off x="2155075" y="3883875"/>
            <a:ext cx="6600000" cy="8160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s-AR" dirty="0">
                <a:solidFill>
                  <a:schemeClr val="dk1"/>
                </a:solidFill>
              </a:rPr>
              <a:t>Decidir con el alumno el tipo de texto a narrar. Analizar las imagen según el tema elegido, elaborar la narrativa pensando en la coherencia entre los sucesos y las imágenes.</a:t>
            </a:r>
          </a:p>
        </p:txBody>
      </p:sp>
      <p:pic>
        <p:nvPicPr>
          <p:cNvPr id="12" name="11 Imagen" descr="imagen del sitio el buho bo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034" y="1357304"/>
            <a:ext cx="1428760" cy="443607"/>
          </a:xfrm>
          <a:prstGeom prst="rect">
            <a:avLst/>
          </a:prstGeom>
        </p:spPr>
      </p:pic>
      <p:pic>
        <p:nvPicPr>
          <p:cNvPr id="13" name="Diapo 23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8715404" y="47148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1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Shape 4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AR" sz="2200" dirty="0">
                <a:latin typeface="Calibri"/>
                <a:ea typeface="Calibri"/>
                <a:cs typeface="Calibri"/>
                <a:sym typeface="Calibri"/>
              </a:rPr>
              <a:t>Recursos </a:t>
            </a:r>
            <a:r>
              <a:rPr lang="es-AR" sz="2200" dirty="0" smtClean="0">
                <a:latin typeface="Calibri"/>
                <a:ea typeface="Calibri"/>
                <a:cs typeface="Calibri"/>
                <a:sym typeface="Calibri"/>
              </a:rPr>
              <a:t>para personas con baja visión y ceguera.</a:t>
            </a:r>
            <a:endParaRPr lang="es-AR" sz="2200" dirty="0">
              <a:latin typeface="Calibri"/>
              <a:ea typeface="Calibri"/>
              <a:cs typeface="Calibri"/>
              <a:sym typeface="Calibri"/>
              <a:hlinkClick r:id="rId4"/>
            </a:endParaRP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1" name="Shape 471"/>
          <p:cNvSpPr txBox="1"/>
          <p:nvPr/>
        </p:nvSpPr>
        <p:spPr>
          <a:xfrm>
            <a:off x="1684600" y="1377707"/>
            <a:ext cx="7175100" cy="763199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Radioteatro: Seleccionar el tema de la trama. Distribuir los personajes. Grabar el audio. Agregarle los sonidos ambiente. Editar la narrativa. Subirla al blog escolar con </a:t>
            </a:r>
            <a:r>
              <a:rPr lang="es-AR" u="sng" dirty="0" err="1">
                <a:solidFill>
                  <a:schemeClr val="hlink"/>
                </a:solidFill>
                <a:hlinkClick r:id="rId5"/>
              </a:rPr>
              <a:t>SoundCloud</a:t>
            </a:r>
            <a:r>
              <a:rPr lang="es-AR" dirty="0"/>
              <a:t>.</a:t>
            </a:r>
          </a:p>
        </p:txBody>
      </p:sp>
      <p:sp>
        <p:nvSpPr>
          <p:cNvPr id="472" name="Shape 472"/>
          <p:cNvSpPr txBox="1"/>
          <p:nvPr/>
        </p:nvSpPr>
        <p:spPr>
          <a:xfrm>
            <a:off x="1684600" y="2349575"/>
            <a:ext cx="7148400" cy="5463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Buscar información sobre Horacio Quiroga y su escritura, ingresar en la página y seleccionar uno de los cuentos, trabajar comprensión lectora.</a:t>
            </a:r>
          </a:p>
        </p:txBody>
      </p:sp>
      <p:sp>
        <p:nvSpPr>
          <p:cNvPr id="473" name="Shape 473"/>
          <p:cNvSpPr txBox="1"/>
          <p:nvPr/>
        </p:nvSpPr>
        <p:spPr>
          <a:xfrm>
            <a:off x="1756900" y="3127500"/>
            <a:ext cx="7076100" cy="6888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Es un software libre y gratuito, una vez descargado explorarlo, seleccionar el juego relacionado con la identificación de las letras en sistema braille. Escuchar la letra.</a:t>
            </a:r>
          </a:p>
        </p:txBody>
      </p:sp>
      <p:sp>
        <p:nvSpPr>
          <p:cNvPr id="474" name="Shape 474"/>
          <p:cNvSpPr txBox="1"/>
          <p:nvPr/>
        </p:nvSpPr>
        <p:spPr>
          <a:xfrm>
            <a:off x="1756850" y="4122325"/>
            <a:ext cx="7076100" cy="5463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Dejar que el niño explore las actividades, seleccionar la actividad del teclado y trabajar la identificación de las letras y sus fonemas.  </a:t>
            </a:r>
          </a:p>
        </p:txBody>
      </p:sp>
      <p:pic>
        <p:nvPicPr>
          <p:cNvPr id="475" name="Shape 475" descr="imagen del sitio audacity.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8328" y="1400841"/>
            <a:ext cx="923642" cy="36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Shape 476" descr="imagen del sitio audiocuentos de Horacio Quiroga.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4452" y="2190912"/>
            <a:ext cx="911399" cy="839734"/>
          </a:xfrm>
          <a:prstGeom prst="rect">
            <a:avLst/>
          </a:prstGeom>
          <a:noFill/>
          <a:ln w="9525" cap="flat" cmpd="sng">
            <a:solidFill>
              <a:srgbClr val="4A86E8"/>
            </a:solidFill>
            <a:prstDash val="dashDot"/>
            <a:round/>
            <a:headEnd type="none" w="med" len="med"/>
            <a:tailEnd type="none" w="med" len="med"/>
          </a:ln>
        </p:spPr>
      </p:pic>
      <p:pic>
        <p:nvPicPr>
          <p:cNvPr id="477" name="Shape 477" descr="imagen del sitio cantaletras.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1150" y="3270125"/>
            <a:ext cx="1373454" cy="546299"/>
          </a:xfrm>
          <a:prstGeom prst="rect">
            <a:avLst/>
          </a:prstGeom>
          <a:noFill/>
          <a:ln w="9525" cap="flat" cmpd="sng">
            <a:solidFill>
              <a:srgbClr val="4A86E8"/>
            </a:solidFill>
            <a:prstDash val="dashDot"/>
            <a:round/>
            <a:headEnd type="none" w="med" len="med"/>
            <a:tailEnd type="none" w="med" len="med"/>
          </a:ln>
        </p:spPr>
      </p:pic>
      <p:pic>
        <p:nvPicPr>
          <p:cNvPr id="478" name="Shape 478" descr="imagen del sitio pequen lee todo.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1598" y="4204047"/>
            <a:ext cx="1457117" cy="36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Diapo 24-NORM_02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8643966" y="47148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47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Shape 48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AR" sz="2200" dirty="0">
                <a:latin typeface="Calibri"/>
                <a:ea typeface="Calibri"/>
                <a:cs typeface="Calibri"/>
                <a:sym typeface="Calibri"/>
              </a:rPr>
              <a:t>Recursos para </a:t>
            </a:r>
            <a:r>
              <a:rPr lang="es-AR" sz="2200" dirty="0" smtClean="0">
                <a:latin typeface="Calibri"/>
                <a:ea typeface="Calibri"/>
                <a:cs typeface="Calibri"/>
                <a:sym typeface="Calibri"/>
              </a:rPr>
              <a:t>personas con discapacidad motora.</a:t>
            </a:r>
            <a:endParaRPr lang="es-AR" sz="2200" dirty="0">
              <a:latin typeface="Calibri"/>
              <a:ea typeface="Calibri"/>
              <a:cs typeface="Calibri"/>
              <a:sym typeface="Calibri"/>
              <a:hlinkClick r:id="rId4"/>
            </a:endParaRP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4" name="Shape 484"/>
          <p:cNvSpPr txBox="1"/>
          <p:nvPr/>
        </p:nvSpPr>
        <p:spPr>
          <a:xfrm>
            <a:off x="1550624" y="1221300"/>
            <a:ext cx="6307523" cy="6693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Seleccionar con los alumnos el diseño de página de fondo, bloquear el clic del mouse y trabajar con los niños las opciones de “mágicas”.</a:t>
            </a:r>
          </a:p>
        </p:txBody>
      </p:sp>
      <p:sp>
        <p:nvSpPr>
          <p:cNvPr id="485" name="Shape 485"/>
          <p:cNvSpPr txBox="1"/>
          <p:nvPr/>
        </p:nvSpPr>
        <p:spPr>
          <a:xfrm>
            <a:off x="1550612" y="2137250"/>
            <a:ext cx="6307536" cy="5730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Es posible combinar este programa con el pulsador o </a:t>
            </a:r>
            <a:r>
              <a:rPr lang="es-AR" dirty="0" err="1"/>
              <a:t>switch</a:t>
            </a:r>
            <a:r>
              <a:rPr lang="es-AR" dirty="0"/>
              <a:t>. Seleccionar con el niño el juego de onomatopeyas.</a:t>
            </a:r>
          </a:p>
        </p:txBody>
      </p:sp>
      <p:sp>
        <p:nvSpPr>
          <p:cNvPr id="486" name="Shape 486"/>
          <p:cNvSpPr txBox="1"/>
          <p:nvPr/>
        </p:nvSpPr>
        <p:spPr>
          <a:xfrm>
            <a:off x="1550625" y="3195275"/>
            <a:ext cx="6344700" cy="5730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Instalar el programa </a:t>
            </a:r>
            <a:r>
              <a:rPr lang="es-AR" u="sng" dirty="0">
                <a:solidFill>
                  <a:schemeClr val="hlink"/>
                </a:solidFill>
                <a:hlinkClick r:id="rId5"/>
              </a:rPr>
              <a:t>teclado mágico</a:t>
            </a:r>
            <a:r>
              <a:rPr lang="es-AR" dirty="0"/>
              <a:t> y explorar las posibles combinaciones de letras y sílabas.</a:t>
            </a:r>
          </a:p>
        </p:txBody>
      </p:sp>
      <p:sp>
        <p:nvSpPr>
          <p:cNvPr id="487" name="Shape 487"/>
          <p:cNvSpPr txBox="1"/>
          <p:nvPr/>
        </p:nvSpPr>
        <p:spPr>
          <a:xfrm>
            <a:off x="1525675" y="3949700"/>
            <a:ext cx="6344700" cy="6693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Registrar con la webcam </a:t>
            </a:r>
            <a:r>
              <a:rPr lang="es-AR" dirty="0" err="1"/>
              <a:t>companion</a:t>
            </a:r>
            <a:r>
              <a:rPr lang="es-AR" dirty="0"/>
              <a:t> imágenes de la escuela y de los compañeros, ordenarlas en el </a:t>
            </a:r>
            <a:r>
              <a:rPr lang="es-AR" dirty="0" err="1"/>
              <a:t>movie</a:t>
            </a:r>
            <a:r>
              <a:rPr lang="es-AR" dirty="0"/>
              <a:t> </a:t>
            </a:r>
            <a:r>
              <a:rPr lang="es-AR" dirty="0" err="1"/>
              <a:t>maker</a:t>
            </a:r>
            <a:r>
              <a:rPr lang="es-AR" dirty="0"/>
              <a:t> para construir una fotonovela.</a:t>
            </a:r>
          </a:p>
        </p:txBody>
      </p:sp>
      <p:pic>
        <p:nvPicPr>
          <p:cNvPr id="488" name="Shape 488" descr="imagen del sitio el búho boo.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3163" y="2287575"/>
            <a:ext cx="1015799" cy="846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Shape 489" descr="imagen de la cámara web instalda en las netbooks.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0062" y="3941000"/>
            <a:ext cx="762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Shape 490" descr="imagen del programa tux paint.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1150" y="1047174"/>
            <a:ext cx="1079821" cy="84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Shape 491" descr="imagen de la aplicación teclado mágico.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858148" y="857238"/>
            <a:ext cx="1161774" cy="379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Diapo 25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8643966" y="47148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0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49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AR" sz="2200" dirty="0">
                <a:latin typeface="Calibri"/>
                <a:ea typeface="Calibri"/>
                <a:cs typeface="Calibri"/>
                <a:sym typeface="Calibri"/>
              </a:rPr>
              <a:t>Recursos </a:t>
            </a:r>
            <a:r>
              <a:rPr lang="es-AR" sz="2200" dirty="0" smtClean="0">
                <a:latin typeface="Calibri"/>
                <a:ea typeface="Calibri"/>
                <a:cs typeface="Calibri"/>
                <a:sym typeface="Calibri"/>
              </a:rPr>
              <a:t>para personas sordas.</a:t>
            </a:r>
            <a:endParaRPr lang="es-AR" sz="2200" u="sng" dirty="0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  <a:hlinkClick r:id="rId4"/>
            </a:endParaRPr>
          </a:p>
          <a:p>
            <a:pPr lvl="0">
              <a:spcBef>
                <a:spcPts val="0"/>
              </a:spcBef>
              <a:buNone/>
            </a:pPr>
            <a:endParaRPr sz="2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7" name="Shape 497"/>
          <p:cNvSpPr txBox="1"/>
          <p:nvPr/>
        </p:nvSpPr>
        <p:spPr>
          <a:xfrm>
            <a:off x="1808450" y="1326975"/>
            <a:ext cx="6955200" cy="8337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Explorar los gestos relacionados con animales. Buscar en la web la imagen de los animales. Armar un </a:t>
            </a:r>
            <a:r>
              <a:rPr lang="es-AR" dirty="0" err="1"/>
              <a:t>bichonario</a:t>
            </a:r>
            <a:r>
              <a:rPr lang="es-AR" dirty="0"/>
              <a:t> en </a:t>
            </a:r>
            <a:r>
              <a:rPr lang="es-AR" dirty="0" err="1"/>
              <a:t>power</a:t>
            </a:r>
            <a:r>
              <a:rPr lang="es-AR" dirty="0"/>
              <a:t> </a:t>
            </a:r>
            <a:r>
              <a:rPr lang="es-AR" dirty="0" err="1"/>
              <a:t>point</a:t>
            </a:r>
            <a:r>
              <a:rPr lang="es-AR" dirty="0"/>
              <a:t> insertando la imagen del animal, el gesto y si es posible la palabra escrita.</a:t>
            </a:r>
          </a:p>
        </p:txBody>
      </p:sp>
      <p:sp>
        <p:nvSpPr>
          <p:cNvPr id="498" name="Shape 498"/>
          <p:cNvSpPr txBox="1"/>
          <p:nvPr/>
        </p:nvSpPr>
        <p:spPr>
          <a:xfrm>
            <a:off x="716325" y="2266425"/>
            <a:ext cx="974700" cy="3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9" name="Shape 499"/>
          <p:cNvSpPr txBox="1"/>
          <p:nvPr/>
        </p:nvSpPr>
        <p:spPr>
          <a:xfrm>
            <a:off x="1877775" y="2577575"/>
            <a:ext cx="6333300" cy="40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0" name="Shape 500"/>
          <p:cNvSpPr txBox="1"/>
          <p:nvPr/>
        </p:nvSpPr>
        <p:spPr>
          <a:xfrm>
            <a:off x="1877775" y="2600900"/>
            <a:ext cx="6885900" cy="7581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Capturar imágenes con la webcam </a:t>
            </a:r>
            <a:r>
              <a:rPr lang="es-AR" dirty="0" err="1"/>
              <a:t>companion</a:t>
            </a:r>
            <a:r>
              <a:rPr lang="es-AR" dirty="0"/>
              <a:t>. Pensar chistes para narrar con esas imágenes. Editarlas. Insertar el segundo video con las señas correspondientes.  </a:t>
            </a:r>
          </a:p>
        </p:txBody>
      </p:sp>
      <p:sp>
        <p:nvSpPr>
          <p:cNvPr id="501" name="Shape 501"/>
          <p:cNvSpPr txBox="1"/>
          <p:nvPr/>
        </p:nvSpPr>
        <p:spPr>
          <a:xfrm>
            <a:off x="1877775" y="3673925"/>
            <a:ext cx="6885900" cy="5811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dirty="0"/>
              <a:t>Crear cuentos con el </a:t>
            </a:r>
            <a:r>
              <a:rPr lang="es-AR" dirty="0" err="1"/>
              <a:t>Storybird</a:t>
            </a:r>
            <a:r>
              <a:rPr lang="es-AR" dirty="0"/>
              <a:t>: Seleccionar el tema. A partir de las imágenes narrar la historia con preponderancia de la imagen.</a:t>
            </a:r>
          </a:p>
        </p:txBody>
      </p:sp>
      <p:pic>
        <p:nvPicPr>
          <p:cNvPr id="502" name="Shape 502" descr="imagen del sitio manos que hablan.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6162" y="1477875"/>
            <a:ext cx="1114425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Shape 503" descr="ícono del sitio storybird.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3900" y="3569773"/>
            <a:ext cx="754750" cy="758125"/>
          </a:xfrm>
          <a:prstGeom prst="rect">
            <a:avLst/>
          </a:prstGeom>
          <a:noFill/>
          <a:ln w="9525" cap="flat" cmpd="sng">
            <a:solidFill>
              <a:srgbClr val="4A86E8"/>
            </a:solidFill>
            <a:prstDash val="dashDot"/>
            <a:round/>
            <a:headEnd type="none" w="med" len="med"/>
            <a:tailEnd type="none" w="med" len="med"/>
          </a:ln>
        </p:spPr>
      </p:pic>
      <p:pic>
        <p:nvPicPr>
          <p:cNvPr id="504" name="Shape 504" descr="imagen del programa Open shot cuadro sobre cuadro.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8470" y="2519275"/>
            <a:ext cx="1105598" cy="758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Diapo 26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8643966" y="47148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Shape 509"/>
          <p:cNvSpPr/>
          <p:nvPr/>
        </p:nvSpPr>
        <p:spPr>
          <a:xfrm>
            <a:off x="285717" y="928675"/>
            <a:ext cx="8643997" cy="64294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Shape 510"/>
          <p:cNvSpPr/>
          <p:nvPr/>
        </p:nvSpPr>
        <p:spPr>
          <a:xfrm>
            <a:off x="142843" y="428610"/>
            <a:ext cx="8643997" cy="64294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Shape 511"/>
          <p:cNvSpPr/>
          <p:nvPr/>
        </p:nvSpPr>
        <p:spPr>
          <a:xfrm>
            <a:off x="214282" y="915566"/>
            <a:ext cx="8715434" cy="553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5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 invitamos a recorrer algunas </a:t>
            </a:r>
            <a:r>
              <a:rPr lang="es-AR" sz="15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experiencias escolares</a:t>
            </a:r>
            <a:r>
              <a:rPr lang="es-AR" sz="15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512" name="Shape 512"/>
          <p:cNvSpPr/>
          <p:nvPr/>
        </p:nvSpPr>
        <p:spPr>
          <a:xfrm>
            <a:off x="214275" y="500050"/>
            <a:ext cx="8380500" cy="357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Proyectos pedagógicos  de educación digital </a:t>
            </a:r>
            <a:r>
              <a:rPr lang="es-AR" sz="2200" b="1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en Educación </a:t>
            </a:r>
            <a:r>
              <a:rPr lang="es-AR" sz="2200" b="1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Especial.</a:t>
            </a:r>
            <a:endParaRPr lang="es-AR" sz="2200" b="1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7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4" name="Shape 514" descr="imagen del blog de la escuela 506 de Lanús con alumnos haciendo el programa de radio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8662" y="1714493"/>
            <a:ext cx="2714644" cy="2923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Shape 515" descr="captura de pantalla del blog de la escuela 506 de Lanús en el ícono que se puede acceder al programa de radio.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28012" y="2687325"/>
            <a:ext cx="2598300" cy="966900"/>
          </a:xfrm>
          <a:prstGeom prst="rect">
            <a:avLst/>
          </a:prstGeom>
          <a:noFill/>
          <a:ln>
            <a:noFill/>
          </a:ln>
        </p:spPr>
      </p:pic>
      <p:sp>
        <p:nvSpPr>
          <p:cNvPr id="516" name="Shape 516"/>
          <p:cNvSpPr txBox="1"/>
          <p:nvPr/>
        </p:nvSpPr>
        <p:spPr>
          <a:xfrm>
            <a:off x="3739850" y="1701675"/>
            <a:ext cx="4975500" cy="85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AR" dirty="0"/>
              <a:t>¿Proyecto de Radio o radio en proyecto?</a:t>
            </a:r>
          </a:p>
          <a:p>
            <a:pPr lvl="0" algn="ctr">
              <a:spcBef>
                <a:spcPts val="0"/>
              </a:spcBef>
              <a:buNone/>
            </a:pPr>
            <a:r>
              <a:rPr lang="es-AR" dirty="0"/>
              <a:t>Escuela 506 (ciegos y disminuidos visuales). Lanús, Bs. As.</a:t>
            </a:r>
          </a:p>
        </p:txBody>
      </p:sp>
      <p:sp>
        <p:nvSpPr>
          <p:cNvPr id="517" name="Shape 517"/>
          <p:cNvSpPr txBox="1"/>
          <p:nvPr/>
        </p:nvSpPr>
        <p:spPr>
          <a:xfrm>
            <a:off x="3660025" y="3970575"/>
            <a:ext cx="5334300" cy="35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sz="1100" dirty="0"/>
              <a:t>Enlace al blog: </a:t>
            </a:r>
            <a:r>
              <a:rPr lang="es-AR" sz="1100" u="sng" dirty="0">
                <a:solidFill>
                  <a:schemeClr val="hlink"/>
                </a:solidFill>
                <a:hlinkClick r:id="rId7"/>
              </a:rPr>
              <a:t>http://escuela506lanus.blogspot.com.ar/p/nuestros-proyectos.html</a:t>
            </a:r>
          </a:p>
          <a:p>
            <a:pPr lvl="0">
              <a:spcBef>
                <a:spcPts val="0"/>
              </a:spcBef>
              <a:buNone/>
            </a:pPr>
            <a:endParaRPr sz="1100"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2" name="Diapo 27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8715404" y="47148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0" name="Shape 530" descr="imagen de alumnos trabajando con el programa Plaphoons.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775" y="1949225"/>
            <a:ext cx="2736791" cy="2052601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Shape 531"/>
          <p:cNvSpPr txBox="1"/>
          <p:nvPr/>
        </p:nvSpPr>
        <p:spPr>
          <a:xfrm>
            <a:off x="3624475" y="1586300"/>
            <a:ext cx="4509000" cy="50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/>
          </a:p>
        </p:txBody>
      </p:sp>
      <p:sp>
        <p:nvSpPr>
          <p:cNvPr id="532" name="Shape 532"/>
          <p:cNvSpPr txBox="1"/>
          <p:nvPr/>
        </p:nvSpPr>
        <p:spPr>
          <a:xfrm>
            <a:off x="1605575" y="4105175"/>
            <a:ext cx="6298200" cy="27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sz="1200" dirty="0"/>
              <a:t>Enlace al proyecto: </a:t>
            </a:r>
            <a:r>
              <a:rPr lang="es-AR" sz="1200" u="sng" dirty="0">
                <a:solidFill>
                  <a:schemeClr val="hlink"/>
                </a:solidFill>
                <a:hlinkClick r:id="rId5"/>
              </a:rPr>
              <a:t>https://mencioneseducaciondigital.educ.ar/experiencia/1287</a:t>
            </a:r>
          </a:p>
          <a:p>
            <a:pPr marL="342900" lvl="0" algn="ctr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342900" lvl="0" algn="ctr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1200"/>
          </a:p>
          <a:p>
            <a:pPr lvl="0">
              <a:spcBef>
                <a:spcPts val="0"/>
              </a:spcBef>
              <a:buNone/>
            </a:pPr>
            <a:endParaRPr sz="1200"/>
          </a:p>
        </p:txBody>
      </p:sp>
      <p:sp>
        <p:nvSpPr>
          <p:cNvPr id="533" name="Shape 533"/>
          <p:cNvSpPr/>
          <p:nvPr/>
        </p:nvSpPr>
        <p:spPr>
          <a:xfrm>
            <a:off x="525900" y="681025"/>
            <a:ext cx="8092200" cy="357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Proyectos pedagógicos  de educación digital </a:t>
            </a:r>
            <a:r>
              <a:rPr lang="es-AR" sz="2200" b="1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en Educación </a:t>
            </a:r>
            <a:r>
              <a:rPr lang="es-AR" sz="2200" b="1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Especial.</a:t>
            </a:r>
            <a:endParaRPr lang="es-AR" sz="2200" b="1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7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Shape 534"/>
          <p:cNvSpPr txBox="1"/>
          <p:nvPr/>
        </p:nvSpPr>
        <p:spPr>
          <a:xfrm>
            <a:off x="4191250" y="2268900"/>
            <a:ext cx="3260100" cy="57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just">
              <a:spcBef>
                <a:spcPts val="0"/>
              </a:spcBef>
              <a:buNone/>
            </a:pPr>
            <a:r>
              <a:rPr lang="es-AR" sz="1050" dirty="0">
                <a:solidFill>
                  <a:srgbClr val="333333"/>
                </a:solidFill>
                <a:highlight>
                  <a:srgbClr val="FFFFFF"/>
                </a:highlight>
              </a:rPr>
              <a:t>Uso del Software </a:t>
            </a:r>
            <a:r>
              <a:rPr lang="es-AR" sz="1050" dirty="0" err="1">
                <a:solidFill>
                  <a:srgbClr val="333333"/>
                </a:solidFill>
                <a:highlight>
                  <a:srgbClr val="FFFFFF"/>
                </a:highlight>
              </a:rPr>
              <a:t>Plaphoons</a:t>
            </a:r>
            <a:r>
              <a:rPr lang="es-AR" sz="1050" dirty="0">
                <a:solidFill>
                  <a:srgbClr val="333333"/>
                </a:solidFill>
                <a:highlight>
                  <a:srgbClr val="FFFFFF"/>
                </a:highlight>
              </a:rPr>
              <a:t>, para armar el calendario de la jornada escolar.</a:t>
            </a:r>
          </a:p>
        </p:txBody>
      </p:sp>
      <p:sp>
        <p:nvSpPr>
          <p:cNvPr id="535" name="Shape 535"/>
          <p:cNvSpPr txBox="1"/>
          <p:nvPr/>
        </p:nvSpPr>
        <p:spPr>
          <a:xfrm>
            <a:off x="575775" y="1280325"/>
            <a:ext cx="7652700" cy="42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s-AR" dirty="0">
                <a:solidFill>
                  <a:schemeClr val="dk1"/>
                </a:solidFill>
              </a:rPr>
              <a:t>Comunicación Aumentativa y/ o Alternativa. Escuela Especial Pablo VI, Villa Nueva, </a:t>
            </a:r>
            <a:r>
              <a:rPr lang="es-AR" dirty="0" smtClean="0">
                <a:solidFill>
                  <a:schemeClr val="dk1"/>
                </a:solidFill>
              </a:rPr>
              <a:t>Córdoba.</a:t>
            </a:r>
            <a:endParaRPr lang="es-AR" dirty="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8" name="Picture 3" descr="&#10;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9" name="Diapo 28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72528" y="41433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6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/>
          <p:nvPr/>
        </p:nvSpPr>
        <p:spPr>
          <a:xfrm>
            <a:off x="285717" y="1285866"/>
            <a:ext cx="1143000" cy="10002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Shape 541"/>
          <p:cNvSpPr/>
          <p:nvPr/>
        </p:nvSpPr>
        <p:spPr>
          <a:xfrm>
            <a:off x="142843" y="428610"/>
            <a:ext cx="8643900" cy="642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Shape 542"/>
          <p:cNvSpPr/>
          <p:nvPr/>
        </p:nvSpPr>
        <p:spPr>
          <a:xfrm>
            <a:off x="214282" y="500047"/>
            <a:ext cx="9144000" cy="630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Actividad.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Calibri"/>
              <a:buNone/>
            </a:pPr>
            <a:r>
              <a:rPr lang="es-AR" sz="1800" b="0" i="0" u="none" strike="noStrike" cap="none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Para reflexionar…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7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7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Shape 544"/>
          <p:cNvSpPr/>
          <p:nvPr/>
        </p:nvSpPr>
        <p:spPr>
          <a:xfrm>
            <a:off x="484322" y="1978841"/>
            <a:ext cx="8266800" cy="13850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Tahoma"/>
              <a:buChar char="•"/>
            </a:pPr>
            <a:r>
              <a:rPr lang="es-AR" sz="1400" b="1" i="0" u="none" strike="noStrike" cap="none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¿Qué competencias de educación digital se promovieron en los proyectos que vimos recién?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Tahoma"/>
              <a:buChar char="•"/>
            </a:pPr>
            <a:r>
              <a:rPr lang="es-AR" sz="1400" b="1" i="0" u="none" strike="noStrike" cap="none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¿Qué ejes destacados se han integrado?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endParaRPr sz="1400" b="1" i="0" u="none" strike="noStrike" cap="none">
              <a:solidFill>
                <a:srgbClr val="59595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545" name="Shape 545" descr="imagen de una lamparita indicando la idea de pensar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2843" y="1426761"/>
            <a:ext cx="1188900" cy="784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431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9" name="Diapo 29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43966" y="41433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9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/>
        </p:nvSpPr>
        <p:spPr>
          <a:xfrm>
            <a:off x="1214412" y="2643188"/>
            <a:ext cx="5000660" cy="285769"/>
          </a:xfrm>
          <a:prstGeom prst="rect">
            <a:avLst/>
          </a:prstGeom>
          <a:solidFill>
            <a:schemeClr val="accent3"/>
          </a:solidFill>
          <a:ln w="254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Shape 131"/>
          <p:cNvSpPr/>
          <p:nvPr/>
        </p:nvSpPr>
        <p:spPr>
          <a:xfrm>
            <a:off x="285717" y="714362"/>
            <a:ext cx="2000262" cy="78581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Shape 132"/>
          <p:cNvSpPr/>
          <p:nvPr/>
        </p:nvSpPr>
        <p:spPr>
          <a:xfrm>
            <a:off x="357158" y="831807"/>
            <a:ext cx="8286807" cy="55399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1500" b="0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Este taller está enmarcado en el Plan Nacional Integral de Educación Digital - PLANIED. Propone orientaciones pedagógicas para planificar con TIC  en la modalidad de Educación Especial. </a:t>
            </a:r>
          </a:p>
        </p:txBody>
      </p:sp>
      <p:sp>
        <p:nvSpPr>
          <p:cNvPr id="133" name="Shape 133"/>
          <p:cNvSpPr/>
          <p:nvPr/>
        </p:nvSpPr>
        <p:spPr>
          <a:xfrm>
            <a:off x="1000100" y="2357433"/>
            <a:ext cx="5000660" cy="285769"/>
          </a:xfrm>
          <a:prstGeom prst="rect">
            <a:avLst/>
          </a:prstGeom>
          <a:solidFill>
            <a:schemeClr val="accent2"/>
          </a:solidFill>
          <a:ln w="254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Shape 134"/>
          <p:cNvSpPr/>
          <p:nvPr/>
        </p:nvSpPr>
        <p:spPr>
          <a:xfrm>
            <a:off x="714347" y="2071683"/>
            <a:ext cx="5000660" cy="285769"/>
          </a:xfrm>
          <a:prstGeom prst="rect">
            <a:avLst/>
          </a:prstGeom>
          <a:solidFill>
            <a:schemeClr val="accent6"/>
          </a:solidFill>
          <a:ln w="254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Shape 135"/>
          <p:cNvSpPr/>
          <p:nvPr/>
        </p:nvSpPr>
        <p:spPr>
          <a:xfrm>
            <a:off x="500033" y="1785914"/>
            <a:ext cx="5000660" cy="285769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Shape 136"/>
          <p:cNvSpPr/>
          <p:nvPr/>
        </p:nvSpPr>
        <p:spPr>
          <a:xfrm>
            <a:off x="500033" y="1789158"/>
            <a:ext cx="5857915" cy="3539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700" b="1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Objetivos.</a:t>
            </a:r>
            <a:endParaRPr lang="es-AR" sz="17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Shape 137"/>
          <p:cNvSpPr/>
          <p:nvPr/>
        </p:nvSpPr>
        <p:spPr>
          <a:xfrm>
            <a:off x="714347" y="2074931"/>
            <a:ext cx="5857915" cy="3539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700" b="1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Contenidos.</a:t>
            </a:r>
            <a:endParaRPr lang="es-AR" sz="17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Shape 138"/>
          <p:cNvSpPr/>
          <p:nvPr/>
        </p:nvSpPr>
        <p:spPr>
          <a:xfrm>
            <a:off x="1000100" y="2360683"/>
            <a:ext cx="5857915" cy="3539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7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Actividades y </a:t>
            </a:r>
            <a:r>
              <a:rPr lang="es-AR" sz="1700" b="1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reflexiones.</a:t>
            </a:r>
            <a:endParaRPr lang="es-AR" sz="17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Shape 139"/>
          <p:cNvSpPr/>
          <p:nvPr/>
        </p:nvSpPr>
        <p:spPr>
          <a:xfrm>
            <a:off x="1214412" y="2646433"/>
            <a:ext cx="5857915" cy="3539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700" b="1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Encuesta.</a:t>
            </a:r>
            <a:endParaRPr lang="es-AR" sz="17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Shape 1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 flipH="1">
            <a:off x="-31" y="3643046"/>
            <a:ext cx="2571766" cy="1500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Diapo 3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45720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Shape 550"/>
          <p:cNvSpPr/>
          <p:nvPr/>
        </p:nvSpPr>
        <p:spPr>
          <a:xfrm>
            <a:off x="0" y="2500309"/>
            <a:ext cx="9144000" cy="7191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4000" b="1" i="0" u="none" strike="noStrike" cap="none" dirty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¿Cómo planificar con TIC?</a:t>
            </a:r>
          </a:p>
        </p:txBody>
      </p:sp>
      <p:pic>
        <p:nvPicPr>
          <p:cNvPr id="551" name="Shape 5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4343" y="0"/>
            <a:ext cx="4178849" cy="243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Diapo 30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45720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Shape 557"/>
          <p:cNvSpPr/>
          <p:nvPr/>
        </p:nvSpPr>
        <p:spPr>
          <a:xfrm>
            <a:off x="3009525" y="1707651"/>
            <a:ext cx="3024300" cy="2592299"/>
          </a:xfrm>
          <a:prstGeom prst="rect">
            <a:avLst/>
          </a:prstGeom>
          <a:solidFill>
            <a:schemeClr val="accent1"/>
          </a:solidFill>
          <a:ln w="25400" cap="flat" cmpd="sng">
            <a:solidFill>
              <a:srgbClr val="3D5B8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endParaRPr lang="es-AR"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Shape 558"/>
          <p:cNvSpPr/>
          <p:nvPr/>
        </p:nvSpPr>
        <p:spPr>
          <a:xfrm>
            <a:off x="5884930" y="950362"/>
            <a:ext cx="2426700" cy="935700"/>
          </a:xfrm>
          <a:prstGeom prst="wedgeRoundRectCallout">
            <a:avLst>
              <a:gd name="adj1" fmla="val -50113"/>
              <a:gd name="adj2" fmla="val 91118"/>
              <a:gd name="adj3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¿Busco algún jueguito que les guste y puedan usar?</a:t>
            </a:r>
          </a:p>
        </p:txBody>
      </p:sp>
      <p:sp>
        <p:nvSpPr>
          <p:cNvPr id="559" name="Shape 559"/>
          <p:cNvSpPr/>
          <p:nvPr/>
        </p:nvSpPr>
        <p:spPr>
          <a:xfrm>
            <a:off x="1211484" y="1669591"/>
            <a:ext cx="1440300" cy="882600"/>
          </a:xfrm>
          <a:prstGeom prst="wedgeRoundRectCallout">
            <a:avLst>
              <a:gd name="adj1" fmla="val 83067"/>
              <a:gd name="adj2" fmla="val 71848"/>
              <a:gd name="adj3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¿Con qué recursos?</a:t>
            </a:r>
          </a:p>
        </p:txBody>
      </p:sp>
      <p:sp>
        <p:nvSpPr>
          <p:cNvPr id="560" name="Shape 560"/>
          <p:cNvSpPr/>
          <p:nvPr/>
        </p:nvSpPr>
        <p:spPr>
          <a:xfrm flipH="1">
            <a:off x="1016965" y="2695167"/>
            <a:ext cx="1412100" cy="1152000"/>
          </a:xfrm>
          <a:prstGeom prst="wedgeRoundRectCallout">
            <a:avLst>
              <a:gd name="adj1" fmla="val -106604"/>
              <a:gd name="adj2" fmla="val -2133"/>
              <a:gd name="adj3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¿Cómo incluyo las TIC en mi planificación?</a:t>
            </a:r>
          </a:p>
        </p:txBody>
      </p:sp>
      <p:sp>
        <p:nvSpPr>
          <p:cNvPr id="561" name="Shape 561"/>
          <p:cNvSpPr/>
          <p:nvPr/>
        </p:nvSpPr>
        <p:spPr>
          <a:xfrm>
            <a:off x="6391585" y="1979039"/>
            <a:ext cx="1577400" cy="1152000"/>
          </a:xfrm>
          <a:prstGeom prst="wedgeRoundRectCallout">
            <a:avLst>
              <a:gd name="adj1" fmla="val -87496"/>
              <a:gd name="adj2" fmla="val 14118"/>
              <a:gd name="adj3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¿Cuáles son las posibilidades de mis alumnos?</a:t>
            </a:r>
          </a:p>
        </p:txBody>
      </p:sp>
      <p:sp>
        <p:nvSpPr>
          <p:cNvPr id="562" name="Shape 562"/>
          <p:cNvSpPr/>
          <p:nvPr/>
        </p:nvSpPr>
        <p:spPr>
          <a:xfrm>
            <a:off x="2429080" y="1036462"/>
            <a:ext cx="1553999" cy="903600"/>
          </a:xfrm>
          <a:prstGeom prst="wedgeRoundRectCallout">
            <a:avLst>
              <a:gd name="adj1" fmla="val 26874"/>
              <a:gd name="adj2" fmla="val 85271"/>
              <a:gd name="adj3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¿Cuáles son los intereses de mis alumnos?</a:t>
            </a:r>
          </a:p>
        </p:txBody>
      </p:sp>
      <p:sp>
        <p:nvSpPr>
          <p:cNvPr id="563" name="Shape 563"/>
          <p:cNvSpPr/>
          <p:nvPr/>
        </p:nvSpPr>
        <p:spPr>
          <a:xfrm>
            <a:off x="214282" y="500047"/>
            <a:ext cx="9144000" cy="357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Cómo planificar con TIC en Educación Especial.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2200" b="1" i="0" u="none" strike="noStrike" cap="none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200" b="1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4" name="Shape 564"/>
          <p:cNvSpPr/>
          <p:nvPr/>
        </p:nvSpPr>
        <p:spPr>
          <a:xfrm>
            <a:off x="6345450" y="3317150"/>
            <a:ext cx="1880400" cy="882600"/>
          </a:xfrm>
          <a:prstGeom prst="wedgeRoundRectCallout">
            <a:avLst>
              <a:gd name="adj1" fmla="val -85306"/>
              <a:gd name="adj2" fmla="val -44188"/>
              <a:gd name="adj3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AR" sz="1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¿Qué competencias  puedo desarrollar en mis alumnos?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566" name="Shape 566"/>
          <p:cNvSpPr/>
          <p:nvPr/>
        </p:nvSpPr>
        <p:spPr>
          <a:xfrm>
            <a:off x="4143372" y="1000114"/>
            <a:ext cx="1412100" cy="1043700"/>
          </a:xfrm>
          <a:prstGeom prst="wedgeRoundRectCallout">
            <a:avLst>
              <a:gd name="adj1" fmla="val -23198"/>
              <a:gd name="adj2" fmla="val 66754"/>
              <a:gd name="adj3" fmla="val 16667"/>
            </a:avLst>
          </a:prstGeom>
          <a:solidFill>
            <a:schemeClr val="lt1"/>
          </a:solidFill>
          <a:ln w="254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¿Cuáles son las </a:t>
            </a:r>
            <a:r>
              <a:rPr lang="es-AR" dirty="0">
                <a:solidFill>
                  <a:schemeClr val="dk1"/>
                </a:solidFill>
              </a:rPr>
              <a:t>necesidades</a:t>
            </a:r>
            <a:r>
              <a:rPr lang="es-AR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de mis alumnos?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4" name="13 Imagen" descr="imagen de una profesora con una netbook.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430" y="2357436"/>
            <a:ext cx="2037622" cy="1500180"/>
          </a:xfrm>
          <a:prstGeom prst="rect">
            <a:avLst/>
          </a:prstGeom>
        </p:spPr>
      </p:pic>
      <p:pic>
        <p:nvPicPr>
          <p:cNvPr id="15" name="Diapo 31-NORM_01-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715404" y="42148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9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hape 5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s-AR" sz="2200" b="1" dirty="0">
                <a:latin typeface="Calibri"/>
                <a:ea typeface="Calibri"/>
                <a:cs typeface="Calibri"/>
                <a:sym typeface="Calibri"/>
              </a:rPr>
              <a:t>Recursos digitales a considerar para planificar...</a:t>
            </a:r>
          </a:p>
        </p:txBody>
      </p:sp>
      <p:pic>
        <p:nvPicPr>
          <p:cNvPr id="572" name="Shape 572" descr="ícono de una filmadora.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1425" y="2788270"/>
            <a:ext cx="497999" cy="428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Shape 573" descr="ícono de sonido.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66584" y="3973254"/>
            <a:ext cx="585900" cy="58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Shape 574" descr="ícono de una cámara de fotos.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66600" y="1493799"/>
            <a:ext cx="585899" cy="585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Shape 575" descr="ícono de hiperenlaces.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41425" y="2220674"/>
            <a:ext cx="436229" cy="42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Shape 576" descr="ícono de texto.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72312" y="3376650"/>
            <a:ext cx="436224" cy="43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Shape 577" descr="imagen de la tapa del documento Orientaciones Pedagógicas.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91025" y="1493811"/>
            <a:ext cx="995400" cy="1417800"/>
          </a:xfrm>
          <a:prstGeom prst="rect">
            <a:avLst/>
          </a:prstGeom>
          <a:noFill/>
          <a:ln>
            <a:noFill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78" name="Shape 578" descr="imagen simbolizando los diseños curriculares."/>
          <p:cNvSpPr/>
          <p:nvPr/>
        </p:nvSpPr>
        <p:spPr>
          <a:xfrm>
            <a:off x="1625850" y="3098275"/>
            <a:ext cx="1190700" cy="1386000"/>
          </a:xfrm>
          <a:prstGeom prst="rect">
            <a:avLst/>
          </a:prstGeom>
          <a:solidFill>
            <a:srgbClr val="6ECDDD"/>
          </a:solidFill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686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Diseños Curriculares</a:t>
            </a:r>
          </a:p>
        </p:txBody>
      </p:sp>
      <p:sp>
        <p:nvSpPr>
          <p:cNvPr id="579" name="Shape 579"/>
          <p:cNvSpPr/>
          <p:nvPr/>
        </p:nvSpPr>
        <p:spPr>
          <a:xfrm>
            <a:off x="6486241" y="1813312"/>
            <a:ext cx="1944300" cy="1927200"/>
          </a:xfrm>
          <a:prstGeom prst="ellipse">
            <a:avLst/>
          </a:prstGeom>
          <a:solidFill>
            <a:srgbClr val="FBBC12"/>
          </a:solidFill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39999" dist="20000" dir="5400000" rotWithShape="0">
              <a:srgbClr val="000000">
                <a:alpha val="3725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rPr lang="es-AR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Propuesta pedagógica</a:t>
            </a:r>
          </a:p>
        </p:txBody>
      </p:sp>
      <p:pic>
        <p:nvPicPr>
          <p:cNvPr id="580" name="Shape 580" descr="imagen de la tapa del documento de competencias de educación digital.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406894" y="1509704"/>
            <a:ext cx="983100" cy="1386000"/>
          </a:xfrm>
          <a:prstGeom prst="rect">
            <a:avLst/>
          </a:prstGeom>
          <a:noFill/>
          <a:ln>
            <a:noFill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81" name="Shape 581"/>
          <p:cNvSpPr/>
          <p:nvPr/>
        </p:nvSpPr>
        <p:spPr>
          <a:xfrm>
            <a:off x="1916962" y="2197225"/>
            <a:ext cx="359400" cy="299700"/>
          </a:xfrm>
          <a:prstGeom prst="mathPlus">
            <a:avLst>
              <a:gd name="adj1" fmla="val 1495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2" name="Shape 582"/>
          <p:cNvSpPr/>
          <p:nvPr/>
        </p:nvSpPr>
        <p:spPr>
          <a:xfrm>
            <a:off x="1109012" y="3675575"/>
            <a:ext cx="359400" cy="299700"/>
          </a:xfrm>
          <a:prstGeom prst="mathPlus">
            <a:avLst>
              <a:gd name="adj1" fmla="val 1495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3" name="Shape 583"/>
          <p:cNvSpPr/>
          <p:nvPr/>
        </p:nvSpPr>
        <p:spPr>
          <a:xfrm>
            <a:off x="4004362" y="1509700"/>
            <a:ext cx="498000" cy="28545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4" name="Shape 584"/>
          <p:cNvSpPr/>
          <p:nvPr/>
        </p:nvSpPr>
        <p:spPr>
          <a:xfrm>
            <a:off x="5762725" y="2806450"/>
            <a:ext cx="436200" cy="299700"/>
          </a:xfrm>
          <a:prstGeom prst="mathEqual">
            <a:avLst>
              <a:gd name="adj1" fmla="val 23520"/>
              <a:gd name="adj2" fmla="val 1176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585" name="Shape 585" descr="imagen de los núcleos de aprendizaje prioritarios.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607599" y="3216274"/>
            <a:ext cx="1119800" cy="148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Diapo 32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8643966" y="46434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4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hape 600"/>
          <p:cNvSpPr/>
          <p:nvPr/>
        </p:nvSpPr>
        <p:spPr>
          <a:xfrm>
            <a:off x="214282" y="428610"/>
            <a:ext cx="8572560" cy="107157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Shape 601"/>
          <p:cNvSpPr/>
          <p:nvPr/>
        </p:nvSpPr>
        <p:spPr>
          <a:xfrm>
            <a:off x="214275" y="500050"/>
            <a:ext cx="8501100" cy="855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Actividad.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Calibri"/>
              <a:buNone/>
            </a:pPr>
            <a:r>
              <a:rPr lang="es-AR" sz="1600" dirty="0">
                <a:latin typeface="Calibri"/>
                <a:ea typeface="Calibri"/>
                <a:cs typeface="Calibri"/>
                <a:sym typeface="Calibri"/>
              </a:rPr>
              <a:t>Después de haber realizado alguna de las actividades propuestas</a:t>
            </a:r>
            <a:r>
              <a:rPr lang="es-AR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dirty="0">
                <a:latin typeface="Calibri"/>
                <a:ea typeface="Calibri"/>
                <a:cs typeface="Calibri"/>
                <a:sym typeface="Calibri"/>
              </a:rPr>
              <a:t> te invitamos a elaborar tu propia actividad </a:t>
            </a:r>
            <a:r>
              <a:rPr lang="es-AR" sz="1600" dirty="0" smtClean="0"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s-AR" sz="16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Calibri"/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Calibri"/>
              <a:buNone/>
            </a:pPr>
            <a:endParaRPr sz="16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Calibri"/>
              <a:buNone/>
            </a:pPr>
            <a:endParaRPr sz="16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3" name="Shape 603"/>
          <p:cNvGrpSpPr/>
          <p:nvPr/>
        </p:nvGrpSpPr>
        <p:grpSpPr>
          <a:xfrm>
            <a:off x="1352649" y="1628508"/>
            <a:ext cx="6329140" cy="2712389"/>
            <a:chOff x="1317852" y="1329741"/>
            <a:chExt cx="5904600" cy="3760418"/>
          </a:xfrm>
        </p:grpSpPr>
        <p:grpSp>
          <p:nvGrpSpPr>
            <p:cNvPr id="604" name="Shape 604"/>
            <p:cNvGrpSpPr/>
            <p:nvPr/>
          </p:nvGrpSpPr>
          <p:grpSpPr>
            <a:xfrm>
              <a:off x="1317852" y="1916760"/>
              <a:ext cx="5904600" cy="3173400"/>
              <a:chOff x="1317852" y="1916760"/>
              <a:chExt cx="5904600" cy="3173400"/>
            </a:xfrm>
          </p:grpSpPr>
          <p:sp>
            <p:nvSpPr>
              <p:cNvPr id="605" name="Shape 605"/>
              <p:cNvSpPr txBox="1"/>
              <p:nvPr/>
            </p:nvSpPr>
            <p:spPr>
              <a:xfrm>
                <a:off x="1317852" y="1916760"/>
                <a:ext cx="5904600" cy="3173400"/>
              </a:xfrm>
              <a:prstGeom prst="rect">
                <a:avLst/>
              </a:prstGeom>
              <a:solidFill>
                <a:srgbClr val="C8EFFE"/>
              </a:solidFill>
              <a:ln>
                <a:noFill/>
              </a:ln>
            </p:spPr>
            <p:txBody>
              <a:bodyPr lIns="91425" tIns="45700" rIns="91425" bIns="45700" anchor="t" anchorCtr="0">
                <a:noAutofit/>
              </a:bodyPr>
              <a:lstStyle/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Font typeface="Tahoma"/>
                  <a:buNone/>
                </a:pPr>
                <a:endParaRPr sz="1200" b="1">
                  <a:solidFill>
                    <a:srgbClr val="3F3F3F"/>
                  </a:solidFill>
                  <a:latin typeface="Tahoma"/>
                  <a:ea typeface="Tahoma"/>
                  <a:cs typeface="Tahoma"/>
                  <a:sym typeface="Tahoma"/>
                </a:endParaRP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ct val="25000"/>
                  <a:buFont typeface="Tahoma"/>
                  <a:buNone/>
                </a:pPr>
                <a:r>
                  <a:rPr lang="es-AR" sz="1200" b="1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Elegir </a:t>
                </a: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una </a:t>
                </a:r>
                <a:r>
                  <a:rPr lang="es-AR" sz="1200" b="1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competencia </a:t>
                </a: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de educación digital.</a:t>
                </a: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Font typeface="Tahoma"/>
                  <a:buNone/>
                </a:pPr>
                <a:endParaRPr sz="1200" b="1">
                  <a:solidFill>
                    <a:srgbClr val="3F3F3F"/>
                  </a:solidFill>
                  <a:latin typeface="Tahoma"/>
                  <a:ea typeface="Tahoma"/>
                  <a:cs typeface="Tahoma"/>
                  <a:sym typeface="Tahoma"/>
                </a:endParaRP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ct val="25000"/>
                  <a:buFont typeface="Tahoma"/>
                  <a:buNone/>
                </a:pPr>
                <a:r>
                  <a:rPr lang="es-AR" sz="1200" b="1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Buscar </a:t>
                </a: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en el navegador el </a:t>
                </a:r>
                <a:r>
                  <a:rPr lang="es-AR" sz="1200" b="1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mural virtual</a:t>
                </a: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 </a:t>
                </a:r>
                <a:r>
                  <a:rPr lang="es-AR" sz="1200" u="sng" dirty="0" err="1">
                    <a:solidFill>
                      <a:schemeClr val="hlink"/>
                    </a:solidFill>
                    <a:latin typeface="Tahoma"/>
                    <a:ea typeface="Tahoma"/>
                    <a:cs typeface="Tahoma"/>
                    <a:sym typeface="Tahoma"/>
                    <a:hlinkClick r:id="rId4"/>
                  </a:rPr>
                  <a:t>Padlet</a:t>
                </a:r>
                <a:r>
                  <a:rPr lang="es-AR" sz="1200" b="1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 </a:t>
                </a: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y registrarse.</a:t>
                </a: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Font typeface="Tahoma"/>
                  <a:buNone/>
                </a:pPr>
                <a:endParaRPr sz="1200">
                  <a:solidFill>
                    <a:srgbClr val="3F3F3F"/>
                  </a:solidFill>
                  <a:latin typeface="Tahoma"/>
                  <a:ea typeface="Tahoma"/>
                  <a:cs typeface="Tahoma"/>
                  <a:sym typeface="Tahoma"/>
                </a:endParaRP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ct val="25000"/>
                  <a:buFont typeface="Tahoma"/>
                  <a:buNone/>
                </a:pPr>
                <a:r>
                  <a:rPr lang="es-AR" sz="1200" b="1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Abrir un </a:t>
                </a:r>
                <a:r>
                  <a:rPr lang="es-AR" sz="1200" b="1" dirty="0" err="1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padlet</a:t>
                </a: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 (mural) y registrar la competencia seleccionada.</a:t>
                </a: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Font typeface="Tahoma"/>
                  <a:buNone/>
                </a:pPr>
                <a:endParaRPr sz="1200">
                  <a:solidFill>
                    <a:srgbClr val="3F3F3F"/>
                  </a:solidFill>
                  <a:latin typeface="Tahoma"/>
                  <a:ea typeface="Tahoma"/>
                  <a:cs typeface="Tahoma"/>
                  <a:sym typeface="Tahoma"/>
                </a:endParaRP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ct val="25000"/>
                  <a:buFont typeface="Tahoma"/>
                  <a:buNone/>
                </a:pP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Seleccionar un </a:t>
                </a:r>
                <a:r>
                  <a:rPr lang="es-AR" sz="1200" b="1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recurso</a:t>
                </a: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 que hayamos trabajado.</a:t>
                </a: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Font typeface="Tahoma"/>
                  <a:buNone/>
                </a:pPr>
                <a:endParaRPr sz="1200">
                  <a:solidFill>
                    <a:srgbClr val="3F3F3F"/>
                  </a:solidFill>
                  <a:latin typeface="Tahoma"/>
                  <a:ea typeface="Tahoma"/>
                  <a:cs typeface="Tahoma"/>
                  <a:sym typeface="Tahoma"/>
                </a:endParaRP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SzPct val="25000"/>
                  <a:buFont typeface="Tahoma"/>
                  <a:buNone/>
                </a:pP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Pensar una secuencia didáctica considerando el recurso, la competencia y el contenido. Registrarla en el </a:t>
                </a:r>
                <a:r>
                  <a:rPr lang="es-AR" sz="1200" dirty="0" err="1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padlet</a:t>
                </a:r>
                <a:r>
                  <a:rPr lang="es-AR" sz="1200" dirty="0">
                    <a:solidFill>
                      <a:srgbClr val="3F3F3F"/>
                    </a:solidFill>
                    <a:latin typeface="Tahoma"/>
                    <a:ea typeface="Tahoma"/>
                    <a:cs typeface="Tahoma"/>
                    <a:sym typeface="Tahoma"/>
                  </a:rPr>
                  <a:t>. </a:t>
                </a: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Font typeface="Tahoma"/>
                  <a:buNone/>
                </a:pPr>
                <a:endParaRPr sz="1200">
                  <a:solidFill>
                    <a:srgbClr val="3F3F3F"/>
                  </a:solidFill>
                  <a:latin typeface="Tahoma"/>
                  <a:ea typeface="Tahoma"/>
                  <a:cs typeface="Tahoma"/>
                  <a:sym typeface="Tahoma"/>
                </a:endParaRP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Font typeface="Tahoma"/>
                  <a:buNone/>
                </a:pPr>
                <a:endParaRPr sz="1200">
                  <a:solidFill>
                    <a:srgbClr val="3F3F3F"/>
                  </a:solidFill>
                  <a:latin typeface="Tahoma"/>
                  <a:ea typeface="Tahoma"/>
                  <a:cs typeface="Tahoma"/>
                  <a:sym typeface="Tahoma"/>
                </a:endParaRPr>
              </a:p>
              <a:p>
                <a:pPr marL="457200" marR="0" lvl="1" indent="0" algn="just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F3F3F"/>
                  </a:buClr>
                  <a:buFont typeface="Tahoma"/>
                  <a:buNone/>
                </a:pPr>
                <a:endParaRPr/>
              </a:p>
            </p:txBody>
          </p:sp>
          <p:grpSp>
            <p:nvGrpSpPr>
              <p:cNvPr id="606" name="Shape 606"/>
              <p:cNvGrpSpPr/>
              <p:nvPr/>
            </p:nvGrpSpPr>
            <p:grpSpPr>
              <a:xfrm>
                <a:off x="1454998" y="2146972"/>
                <a:ext cx="322500" cy="966318"/>
                <a:chOff x="1454998" y="2146972"/>
                <a:chExt cx="322500" cy="966318"/>
              </a:xfrm>
            </p:grpSpPr>
            <p:sp>
              <p:nvSpPr>
                <p:cNvPr id="607" name="Shape 607"/>
                <p:cNvSpPr/>
                <p:nvPr/>
              </p:nvSpPr>
              <p:spPr>
                <a:xfrm>
                  <a:off x="1454998" y="2146972"/>
                  <a:ext cx="322500" cy="449700"/>
                </a:xfrm>
                <a:prstGeom prst="ellipse">
                  <a:avLst/>
                </a:prstGeom>
                <a:solidFill>
                  <a:srgbClr val="00B0F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ct val="25000"/>
                    <a:buFont typeface="Arial"/>
                    <a:buNone/>
                  </a:pPr>
                  <a:r>
                    <a:rPr lang="es-AR" sz="1100" b="0" i="0" u="none" strike="noStrike" cap="none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1</a:t>
                  </a:r>
                </a:p>
              </p:txBody>
            </p:sp>
            <p:sp>
              <p:nvSpPr>
                <p:cNvPr id="608" name="Shape 608"/>
                <p:cNvSpPr/>
                <p:nvPr/>
              </p:nvSpPr>
              <p:spPr>
                <a:xfrm>
                  <a:off x="1454999" y="2663591"/>
                  <a:ext cx="322500" cy="449700"/>
                </a:xfrm>
                <a:prstGeom prst="ellipse">
                  <a:avLst/>
                </a:prstGeom>
                <a:solidFill>
                  <a:srgbClr val="00B0F0"/>
                </a:solidFill>
                <a:ln w="2540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ct val="25000"/>
                    <a:buFont typeface="Arial"/>
                    <a:buNone/>
                  </a:pPr>
                  <a:r>
                    <a:rPr lang="es-AR" sz="1100" b="0" i="0" u="none" strike="noStrike" cap="none">
                      <a:solidFill>
                        <a:schemeClr val="lt1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</a:t>
                  </a:r>
                </a:p>
              </p:txBody>
            </p:sp>
          </p:grpSp>
        </p:grpSp>
        <p:sp>
          <p:nvSpPr>
            <p:cNvPr id="609" name="Shape 609"/>
            <p:cNvSpPr/>
            <p:nvPr/>
          </p:nvSpPr>
          <p:spPr>
            <a:xfrm>
              <a:off x="1317852" y="1329741"/>
              <a:ext cx="5904600" cy="666299"/>
            </a:xfrm>
            <a:prstGeom prst="rect">
              <a:avLst/>
            </a:prstGeom>
            <a:solidFill>
              <a:srgbClr val="00B0F0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libri"/>
                <a:buNone/>
              </a:pPr>
              <a:r>
                <a:rPr lang="es-AR" sz="1600" b="1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 conectividad...</a:t>
              </a:r>
            </a:p>
          </p:txBody>
        </p:sp>
      </p:grpSp>
      <p:pic>
        <p:nvPicPr>
          <p:cNvPr id="610" name="Shape 610" descr="Signal by Ciro Esposito from the Noun Project.png"/>
          <p:cNvPicPr preferRelativeResize="0"/>
          <p:nvPr/>
        </p:nvPicPr>
        <p:blipFill rotWithShape="1">
          <a:blip r:embed="rId5">
            <a:alphaModFix/>
          </a:blip>
          <a:srcRect b="16666"/>
          <a:stretch/>
        </p:blipFill>
        <p:spPr>
          <a:xfrm>
            <a:off x="737820" y="1682386"/>
            <a:ext cx="539700" cy="324300"/>
          </a:xfrm>
          <a:prstGeom prst="rect">
            <a:avLst/>
          </a:prstGeom>
          <a:noFill/>
          <a:ln>
            <a:noFill/>
          </a:ln>
          <a:effectLst>
            <a:outerShdw blurRad="50799" dist="38100" dir="2700000" algn="tl" rotWithShape="0">
              <a:schemeClr val="lt1">
                <a:alpha val="40000"/>
              </a:schemeClr>
            </a:outerShdw>
          </a:effectLst>
        </p:spPr>
      </p:pic>
      <p:pic>
        <p:nvPicPr>
          <p:cNvPr id="611" name="Shape 611" descr="paícono del sitio padlet.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70600" y="2143875"/>
            <a:ext cx="1224249" cy="619324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Shape 612"/>
          <p:cNvSpPr/>
          <p:nvPr/>
        </p:nvSpPr>
        <p:spPr>
          <a:xfrm>
            <a:off x="1499694" y="2963239"/>
            <a:ext cx="345600" cy="324299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s-AR" sz="1100">
                <a:solidFill>
                  <a:schemeClr val="lt1"/>
                </a:solidFill>
              </a:rPr>
              <a:t>3</a:t>
            </a:r>
          </a:p>
        </p:txBody>
      </p:sp>
      <p:sp>
        <p:nvSpPr>
          <p:cNvPr id="613" name="Shape 613"/>
          <p:cNvSpPr/>
          <p:nvPr/>
        </p:nvSpPr>
        <p:spPr>
          <a:xfrm>
            <a:off x="1499694" y="3329951"/>
            <a:ext cx="345600" cy="32430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s-AR" sz="1100">
                <a:solidFill>
                  <a:schemeClr val="lt1"/>
                </a:solidFill>
              </a:rPr>
              <a:t>4</a:t>
            </a:r>
          </a:p>
        </p:txBody>
      </p:sp>
      <p:sp>
        <p:nvSpPr>
          <p:cNvPr id="614" name="Shape 614"/>
          <p:cNvSpPr/>
          <p:nvPr/>
        </p:nvSpPr>
        <p:spPr>
          <a:xfrm>
            <a:off x="1499694" y="3769614"/>
            <a:ext cx="345600" cy="324300"/>
          </a:xfrm>
          <a:prstGeom prst="ellipse">
            <a:avLst/>
          </a:prstGeom>
          <a:solidFill>
            <a:srgbClr val="00B0F0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lang="es-AR"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8" name="Diapo 33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572528" y="41433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4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hape 6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sz="2200" b="1" dirty="0">
                <a:latin typeface="Calibri"/>
                <a:ea typeface="Calibri"/>
                <a:cs typeface="Calibri"/>
                <a:sym typeface="Calibri"/>
              </a:rPr>
              <a:t>Reflexión final...</a:t>
            </a:r>
          </a:p>
        </p:txBody>
      </p:sp>
      <p:sp>
        <p:nvSpPr>
          <p:cNvPr id="620" name="Shape 620"/>
          <p:cNvSpPr/>
          <p:nvPr/>
        </p:nvSpPr>
        <p:spPr>
          <a:xfrm>
            <a:off x="484322" y="1978841"/>
            <a:ext cx="8266800" cy="13850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Tahoma"/>
              <a:buChar char="•"/>
            </a:pPr>
            <a:r>
              <a:rPr lang="es-AR" sz="1400" b="1" i="0" u="none" strike="noStrike" cap="none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¿Cómo te ha resultado </a:t>
            </a:r>
            <a:r>
              <a:rPr lang="es-AR" b="1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elaborar esta propuesta</a:t>
            </a:r>
            <a:r>
              <a:rPr lang="es-AR" sz="1400" b="1" i="0" u="none" strike="noStrike" cap="none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?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ct val="100000"/>
              <a:buFont typeface="Tahoma"/>
              <a:buChar char="•"/>
            </a:pPr>
            <a:r>
              <a:rPr lang="es-AR" sz="1400" b="1" i="0" u="none" strike="noStrike" cap="none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¿Qué </a:t>
            </a:r>
            <a:r>
              <a:rPr lang="es-AR" b="1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recursos has integrado?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Tahoma"/>
              <a:buChar char="•"/>
            </a:pPr>
            <a:r>
              <a:rPr lang="es-AR" b="1" dirty="0">
                <a:solidFill>
                  <a:srgbClr val="595959"/>
                </a:solidFill>
                <a:latin typeface="Tahoma"/>
                <a:ea typeface="Tahoma"/>
                <a:cs typeface="Tahoma"/>
                <a:sym typeface="Tahoma"/>
              </a:rPr>
              <a:t>¿Este taller te ayudó a pensar nuevas estrategias de práctica docente?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rgbClr val="59595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621" name="Shape 621" descr="ícono de la lamparita indicando la idea de pensar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2843" y="1426761"/>
            <a:ext cx="1188900" cy="784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92100" dist="139700" dir="2700000" algn="tl" rotWithShape="0">
              <a:srgbClr val="333333">
                <a:alpha val="6431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6" name="Diapo 34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43966" y="42148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Shape 626"/>
          <p:cNvSpPr txBox="1"/>
          <p:nvPr/>
        </p:nvSpPr>
        <p:spPr>
          <a:xfrm>
            <a:off x="3268075" y="2105000"/>
            <a:ext cx="2089500" cy="2138099"/>
          </a:xfrm>
          <a:prstGeom prst="rect">
            <a:avLst/>
          </a:prstGeom>
          <a:solidFill>
            <a:srgbClr val="C8EFFE"/>
          </a:solidFill>
          <a:ln>
            <a:noFill/>
          </a:ln>
        </p:spPr>
        <p:txBody>
          <a:bodyPr lIns="80000" tIns="80000" rIns="106675" bIns="120000" anchor="t" anchorCtr="0">
            <a:noAutofit/>
          </a:bodyPr>
          <a:lstStyle/>
          <a:p>
            <a:pPr marL="11430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500" b="0" i="0" u="none" strike="noStrike" cap="non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55600" marR="0" lvl="1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•"/>
            </a:pPr>
            <a:r>
              <a:rPr lang="es-AR" sz="15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Síntesis</a:t>
            </a:r>
          </a:p>
          <a:p>
            <a:pPr marL="355600" marR="0" lvl="1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•"/>
            </a:pPr>
            <a:r>
              <a:rPr lang="es-AR" sz="15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Encuesta</a:t>
            </a:r>
          </a:p>
          <a:p>
            <a:pPr marL="355600" marR="0" lvl="1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Char char="•"/>
            </a:pPr>
            <a:r>
              <a:rPr lang="es-AR" sz="15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Bibliografía</a:t>
            </a:r>
          </a:p>
        </p:txBody>
      </p:sp>
      <p:sp>
        <p:nvSpPr>
          <p:cNvPr id="627" name="Shape 627"/>
          <p:cNvSpPr txBox="1"/>
          <p:nvPr/>
        </p:nvSpPr>
        <p:spPr>
          <a:xfrm>
            <a:off x="3268075" y="1664599"/>
            <a:ext cx="2089500" cy="4404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lIns="128000" tIns="73150" rIns="128000" bIns="7315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Módulo 3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5" name="Modulo 3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41433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Shape 632"/>
          <p:cNvSpPr/>
          <p:nvPr/>
        </p:nvSpPr>
        <p:spPr>
          <a:xfrm>
            <a:off x="0" y="2786064"/>
            <a:ext cx="9144000" cy="928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40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Repasemos algunos conceptos…</a:t>
            </a:r>
          </a:p>
        </p:txBody>
      </p:sp>
      <p:pic>
        <p:nvPicPr>
          <p:cNvPr id="633" name="Shape 6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4343" y="0"/>
            <a:ext cx="4178700" cy="243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Diapo 36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01090" y="45720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Shape 638"/>
          <p:cNvSpPr/>
          <p:nvPr/>
        </p:nvSpPr>
        <p:spPr>
          <a:xfrm>
            <a:off x="285717" y="928675"/>
            <a:ext cx="8643997" cy="64294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Shape 639"/>
          <p:cNvSpPr/>
          <p:nvPr/>
        </p:nvSpPr>
        <p:spPr>
          <a:xfrm>
            <a:off x="142843" y="428610"/>
            <a:ext cx="7358114" cy="178594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Shape 640"/>
          <p:cNvSpPr/>
          <p:nvPr/>
        </p:nvSpPr>
        <p:spPr>
          <a:xfrm>
            <a:off x="214282" y="500047"/>
            <a:ext cx="9144000" cy="35718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Síntesis.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Calibri"/>
              <a:buNone/>
            </a:pPr>
            <a:r>
              <a:rPr lang="es-AR" sz="1800" b="0" i="0" u="none" strike="noStrike" cap="none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Repasemos lo visto en este taller…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Shape 641"/>
          <p:cNvSpPr/>
          <p:nvPr/>
        </p:nvSpPr>
        <p:spPr>
          <a:xfrm>
            <a:off x="214283" y="1373183"/>
            <a:ext cx="7858179" cy="4841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Durante esta propuesta de formación pudiste conocer: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292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✓"/>
            </a:pPr>
            <a:r>
              <a:rPr lang="es-AR" sz="1200" b="0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Los </a:t>
            </a:r>
            <a:r>
              <a:rPr lang="es-AR" sz="1200">
                <a:latin typeface="Tahoma"/>
                <a:ea typeface="Tahoma"/>
                <a:cs typeface="Tahoma"/>
                <a:sym typeface="Tahoma"/>
              </a:rPr>
              <a:t>conceptos</a:t>
            </a:r>
            <a:r>
              <a:rPr lang="es-AR" sz="1200" b="0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s-AR" sz="1200">
                <a:latin typeface="Tahoma"/>
                <a:ea typeface="Tahoma"/>
                <a:cs typeface="Tahoma"/>
                <a:sym typeface="Tahoma"/>
              </a:rPr>
              <a:t>de</a:t>
            </a:r>
            <a:r>
              <a:rPr lang="es-AR" sz="1200" b="0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Tecnología de apoyo y de </a:t>
            </a:r>
            <a:r>
              <a:rPr lang="es-AR" sz="1200">
                <a:latin typeface="Tahoma"/>
                <a:ea typeface="Tahoma"/>
                <a:cs typeface="Tahoma"/>
                <a:sym typeface="Tahoma"/>
              </a:rPr>
              <a:t>A</a:t>
            </a:r>
            <a:r>
              <a:rPr lang="es-AR" sz="1200" b="0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ccesibilidad.</a:t>
            </a:r>
          </a:p>
          <a:p>
            <a:pPr marL="457200" marR="0" lvl="1" indent="-292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Font typeface="Noto Sans Symbols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/>
          <p:nvPr/>
        </p:nvSpPr>
        <p:spPr>
          <a:xfrm>
            <a:off x="285717" y="928675"/>
            <a:ext cx="8643997" cy="64294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Shape 648"/>
          <p:cNvSpPr/>
          <p:nvPr/>
        </p:nvSpPr>
        <p:spPr>
          <a:xfrm>
            <a:off x="142843" y="428610"/>
            <a:ext cx="7358114" cy="178594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Shape 649"/>
          <p:cNvSpPr/>
          <p:nvPr/>
        </p:nvSpPr>
        <p:spPr>
          <a:xfrm>
            <a:off x="214282" y="500047"/>
            <a:ext cx="9144000" cy="35718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Síntesis.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Calibri"/>
              <a:buNone/>
            </a:pPr>
            <a:r>
              <a:rPr lang="es-AR" sz="1800" b="0" i="0" u="none" strike="noStrike" cap="none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Repasemos lo visto hasta ahora en este taller…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0" name="Shape 650"/>
          <p:cNvSpPr/>
          <p:nvPr/>
        </p:nvSpPr>
        <p:spPr>
          <a:xfrm>
            <a:off x="214283" y="1373183"/>
            <a:ext cx="7858179" cy="4841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Durante esta propuesta de formación pudiste conocer: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292100" rtl="0">
              <a:spcBef>
                <a:spcPts val="600"/>
              </a:spcBef>
              <a:buClr>
                <a:schemeClr val="accent2"/>
              </a:buClr>
              <a:buSzPct val="100000"/>
              <a:buFont typeface="Noto Sans Symbols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conceptos de Tecnología de apoyo y de la accesibilidad.</a:t>
            </a:r>
          </a:p>
          <a:p>
            <a:pPr marL="457200" marR="0" lvl="1" indent="-292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✓"/>
            </a:pPr>
            <a:r>
              <a:rPr lang="es-AR" sz="1200">
                <a:latin typeface="Tahoma"/>
                <a:ea typeface="Tahoma"/>
                <a:cs typeface="Tahoma"/>
                <a:sym typeface="Tahoma"/>
              </a:rPr>
              <a:t>Las implicancias del Diseño Universal para el Aprendizaje</a:t>
            </a:r>
            <a:r>
              <a:rPr lang="es-AR" sz="1200" b="0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</a:p>
          <a:p>
            <a:pPr marL="173037" marR="0" lvl="1" indent="-7937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292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Font typeface="Noto Sans Symbols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Shape 656"/>
          <p:cNvSpPr/>
          <p:nvPr/>
        </p:nvSpPr>
        <p:spPr>
          <a:xfrm>
            <a:off x="285717" y="928675"/>
            <a:ext cx="8643997" cy="64294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" name="Shape 657"/>
          <p:cNvSpPr/>
          <p:nvPr/>
        </p:nvSpPr>
        <p:spPr>
          <a:xfrm>
            <a:off x="142843" y="428610"/>
            <a:ext cx="7358114" cy="178594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" name="Shape 658"/>
          <p:cNvSpPr/>
          <p:nvPr/>
        </p:nvSpPr>
        <p:spPr>
          <a:xfrm>
            <a:off x="214282" y="500047"/>
            <a:ext cx="9144000" cy="35718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Síntesis.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Calibri"/>
              <a:buNone/>
            </a:pPr>
            <a:r>
              <a:rPr lang="es-AR" sz="1800" b="0" i="0" u="none" strike="noStrike" cap="none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Repasemos lo visto hasta ahora en este taller…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9" name="Shape 659"/>
          <p:cNvSpPr/>
          <p:nvPr/>
        </p:nvSpPr>
        <p:spPr>
          <a:xfrm>
            <a:off x="214283" y="1373183"/>
            <a:ext cx="7858179" cy="4841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Durante esta propuesta de formación pudiste conocer: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292100" rtl="0">
              <a:spcBef>
                <a:spcPts val="600"/>
              </a:spcBef>
              <a:buClr>
                <a:schemeClr val="accent2"/>
              </a:buClr>
              <a:buSzPct val="100000"/>
              <a:buFont typeface="Noto Sans Symbols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conceptos de Tecnología de apoyo y de la accesibilidad.</a:t>
            </a:r>
          </a:p>
          <a:p>
            <a:pPr marL="457200" lvl="1" indent="-292100" rtl="0">
              <a:spcBef>
                <a:spcPts val="600"/>
              </a:spcBef>
              <a:buClr>
                <a:schemeClr val="accent2"/>
              </a:buClr>
              <a:buSzPct val="100000"/>
              <a:buFont typeface="Noto Sans Symbols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Las implicancias del Diseño Universal para el Aprendizaje.</a:t>
            </a:r>
          </a:p>
          <a:p>
            <a:pPr marL="457200" marR="0" lvl="1" indent="-292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✓"/>
            </a:pPr>
            <a:r>
              <a:rPr lang="es-AR" sz="1200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Los marcos pedagógicos que conforman el Plan Nacional Integral de Educación Digital (PLANIED): las Orientaciones Pedagógicas y las Competencias de Educación Digital.</a:t>
            </a:r>
          </a:p>
          <a:p>
            <a:pPr marL="45720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200">
              <a:latin typeface="Tahoma"/>
              <a:ea typeface="Tahoma"/>
              <a:cs typeface="Tahoma"/>
              <a:sym typeface="Tahoma"/>
            </a:endParaRPr>
          </a:p>
          <a:p>
            <a:pPr marL="173037" marR="0" lvl="1" indent="-7937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292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Font typeface="Noto Sans Symbols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/>
        </p:nvSpPr>
        <p:spPr>
          <a:xfrm>
            <a:off x="1571600" y="1963074"/>
            <a:ext cx="6429300" cy="572100"/>
          </a:xfrm>
          <a:prstGeom prst="roundRect">
            <a:avLst>
              <a:gd name="adj" fmla="val 16667"/>
            </a:avLst>
          </a:pr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Shape 147"/>
          <p:cNvSpPr/>
          <p:nvPr/>
        </p:nvSpPr>
        <p:spPr>
          <a:xfrm>
            <a:off x="1571600" y="1285874"/>
            <a:ext cx="6429300" cy="572099"/>
          </a:xfrm>
          <a:prstGeom prst="roundRect">
            <a:avLst>
              <a:gd name="adj" fmla="val 16667"/>
            </a:avLst>
          </a:pr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Shape 148"/>
          <p:cNvSpPr/>
          <p:nvPr/>
        </p:nvSpPr>
        <p:spPr>
          <a:xfrm>
            <a:off x="142843" y="500047"/>
            <a:ext cx="8643997" cy="64294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Shape 149"/>
          <p:cNvSpPr/>
          <p:nvPr/>
        </p:nvSpPr>
        <p:spPr>
          <a:xfrm>
            <a:off x="214282" y="642924"/>
            <a:ext cx="9144000" cy="6302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Objetivos: </a:t>
            </a:r>
          </a:p>
        </p:txBody>
      </p:sp>
      <p:sp>
        <p:nvSpPr>
          <p:cNvPr id="150" name="Shape 150"/>
          <p:cNvSpPr/>
          <p:nvPr/>
        </p:nvSpPr>
        <p:spPr>
          <a:xfrm>
            <a:off x="1598950" y="1361475"/>
            <a:ext cx="6265200" cy="496500"/>
          </a:xfrm>
          <a:prstGeom prst="rect">
            <a:avLst/>
          </a:prstGeom>
          <a:solidFill>
            <a:srgbClr val="DEA9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6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1-Abordar</a:t>
            </a:r>
            <a:r>
              <a:rPr lang="es-AR" sz="1600" b="0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los conceptos clave relacionados con las  tecnologías adaptativas y la accesibilidad.</a:t>
            </a:r>
          </a:p>
        </p:txBody>
      </p:sp>
      <p:sp>
        <p:nvSpPr>
          <p:cNvPr id="151" name="Shape 151"/>
          <p:cNvSpPr/>
          <p:nvPr/>
        </p:nvSpPr>
        <p:spPr>
          <a:xfrm>
            <a:off x="1640000" y="2000125"/>
            <a:ext cx="6224100" cy="571625"/>
          </a:xfrm>
          <a:prstGeom prst="rect">
            <a:avLst/>
          </a:prstGeom>
          <a:solidFill>
            <a:srgbClr val="DEA9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6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2-Explorar</a:t>
            </a:r>
            <a:r>
              <a:rPr lang="es-AR" sz="1600" b="0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AR" sz="16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recursos que faciliten la implementación pedagógica de las TIC</a:t>
            </a:r>
            <a:r>
              <a:rPr lang="es-AR" sz="1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en la modalidad Educación Especial.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Shape 152"/>
          <p:cNvSpPr/>
          <p:nvPr/>
        </p:nvSpPr>
        <p:spPr>
          <a:xfrm>
            <a:off x="1178141" y="1500179"/>
            <a:ext cx="209806" cy="2143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4861" y="39459"/>
                </a:moveTo>
                <a:lnTo>
                  <a:pt x="85946" y="39820"/>
                </a:lnTo>
                <a:lnTo>
                  <a:pt x="87023" y="40181"/>
                </a:lnTo>
                <a:lnTo>
                  <a:pt x="87930" y="40904"/>
                </a:lnTo>
                <a:lnTo>
                  <a:pt x="89007" y="41981"/>
                </a:lnTo>
                <a:lnTo>
                  <a:pt x="89730" y="43066"/>
                </a:lnTo>
                <a:lnTo>
                  <a:pt x="90092" y="44504"/>
                </a:lnTo>
                <a:lnTo>
                  <a:pt x="90269" y="45950"/>
                </a:lnTo>
                <a:lnTo>
                  <a:pt x="90269" y="47027"/>
                </a:lnTo>
                <a:lnTo>
                  <a:pt x="89907" y="48112"/>
                </a:lnTo>
                <a:lnTo>
                  <a:pt x="89546" y="49012"/>
                </a:lnTo>
                <a:lnTo>
                  <a:pt x="88830" y="49912"/>
                </a:lnTo>
                <a:lnTo>
                  <a:pt x="58561" y="80356"/>
                </a:lnTo>
                <a:lnTo>
                  <a:pt x="57661" y="81256"/>
                </a:lnTo>
                <a:lnTo>
                  <a:pt x="56399" y="81979"/>
                </a:lnTo>
                <a:lnTo>
                  <a:pt x="55138" y="82517"/>
                </a:lnTo>
                <a:lnTo>
                  <a:pt x="53876" y="82702"/>
                </a:lnTo>
                <a:lnTo>
                  <a:pt x="52253" y="82702"/>
                </a:lnTo>
                <a:lnTo>
                  <a:pt x="50992" y="82340"/>
                </a:lnTo>
                <a:lnTo>
                  <a:pt x="49907" y="81617"/>
                </a:lnTo>
                <a:lnTo>
                  <a:pt x="48830" y="80902"/>
                </a:lnTo>
                <a:lnTo>
                  <a:pt x="33692" y="65765"/>
                </a:lnTo>
                <a:lnTo>
                  <a:pt x="32976" y="64688"/>
                </a:lnTo>
                <a:lnTo>
                  <a:pt x="32253" y="63603"/>
                </a:lnTo>
                <a:lnTo>
                  <a:pt x="31892" y="62342"/>
                </a:lnTo>
                <a:lnTo>
                  <a:pt x="31892" y="61080"/>
                </a:lnTo>
                <a:lnTo>
                  <a:pt x="31892" y="59819"/>
                </a:lnTo>
                <a:lnTo>
                  <a:pt x="32253" y="58557"/>
                </a:lnTo>
                <a:lnTo>
                  <a:pt x="32976" y="57480"/>
                </a:lnTo>
                <a:lnTo>
                  <a:pt x="33692" y="56580"/>
                </a:lnTo>
                <a:lnTo>
                  <a:pt x="34776" y="55673"/>
                </a:lnTo>
                <a:lnTo>
                  <a:pt x="35853" y="55134"/>
                </a:lnTo>
                <a:lnTo>
                  <a:pt x="37115" y="54773"/>
                </a:lnTo>
                <a:lnTo>
                  <a:pt x="38376" y="54596"/>
                </a:lnTo>
                <a:lnTo>
                  <a:pt x="39638" y="54773"/>
                </a:lnTo>
                <a:lnTo>
                  <a:pt x="40722" y="55134"/>
                </a:lnTo>
                <a:lnTo>
                  <a:pt x="41984" y="55673"/>
                </a:lnTo>
                <a:lnTo>
                  <a:pt x="42884" y="56580"/>
                </a:lnTo>
                <a:lnTo>
                  <a:pt x="52976" y="66487"/>
                </a:lnTo>
                <a:lnTo>
                  <a:pt x="78738" y="41804"/>
                </a:lnTo>
                <a:lnTo>
                  <a:pt x="79822" y="40720"/>
                </a:lnTo>
                <a:lnTo>
                  <a:pt x="81084" y="40004"/>
                </a:lnTo>
                <a:lnTo>
                  <a:pt x="82338" y="39643"/>
                </a:lnTo>
                <a:lnTo>
                  <a:pt x="83784" y="39459"/>
                </a:lnTo>
                <a:close/>
                <a:moveTo>
                  <a:pt x="56938" y="7"/>
                </a:moveTo>
                <a:lnTo>
                  <a:pt x="53876" y="368"/>
                </a:lnTo>
                <a:lnTo>
                  <a:pt x="50807" y="722"/>
                </a:lnTo>
                <a:lnTo>
                  <a:pt x="47930" y="1268"/>
                </a:lnTo>
                <a:lnTo>
                  <a:pt x="45046" y="1807"/>
                </a:lnTo>
                <a:lnTo>
                  <a:pt x="42161" y="2707"/>
                </a:lnTo>
                <a:lnTo>
                  <a:pt x="39461" y="3607"/>
                </a:lnTo>
                <a:lnTo>
                  <a:pt x="36576" y="4691"/>
                </a:lnTo>
                <a:lnTo>
                  <a:pt x="34053" y="5953"/>
                </a:lnTo>
                <a:lnTo>
                  <a:pt x="31353" y="7214"/>
                </a:lnTo>
                <a:lnTo>
                  <a:pt x="28830" y="8653"/>
                </a:lnTo>
                <a:lnTo>
                  <a:pt x="26484" y="10276"/>
                </a:lnTo>
                <a:lnTo>
                  <a:pt x="24146" y="11898"/>
                </a:lnTo>
                <a:lnTo>
                  <a:pt x="21800" y="13698"/>
                </a:lnTo>
                <a:lnTo>
                  <a:pt x="19638" y="15675"/>
                </a:lnTo>
                <a:lnTo>
                  <a:pt x="17661" y="17660"/>
                </a:lnTo>
                <a:lnTo>
                  <a:pt x="15676" y="19644"/>
                </a:lnTo>
                <a:lnTo>
                  <a:pt x="13692" y="21806"/>
                </a:lnTo>
                <a:lnTo>
                  <a:pt x="11892" y="24144"/>
                </a:lnTo>
                <a:lnTo>
                  <a:pt x="10269" y="26490"/>
                </a:lnTo>
                <a:lnTo>
                  <a:pt x="8646" y="28828"/>
                </a:lnTo>
                <a:lnTo>
                  <a:pt x="7207" y="31351"/>
                </a:lnTo>
                <a:lnTo>
                  <a:pt x="5946" y="34059"/>
                </a:lnTo>
                <a:lnTo>
                  <a:pt x="4684" y="36582"/>
                </a:lnTo>
                <a:lnTo>
                  <a:pt x="3607" y="39459"/>
                </a:lnTo>
                <a:lnTo>
                  <a:pt x="2700" y="42166"/>
                </a:lnTo>
                <a:lnTo>
                  <a:pt x="1800" y="45043"/>
                </a:lnTo>
                <a:lnTo>
                  <a:pt x="1261" y="47927"/>
                </a:lnTo>
                <a:lnTo>
                  <a:pt x="722" y="50812"/>
                </a:lnTo>
                <a:lnTo>
                  <a:pt x="361" y="53873"/>
                </a:lnTo>
                <a:lnTo>
                  <a:pt x="0" y="56934"/>
                </a:lnTo>
                <a:lnTo>
                  <a:pt x="0" y="60003"/>
                </a:lnTo>
                <a:lnTo>
                  <a:pt x="0" y="63065"/>
                </a:lnTo>
                <a:lnTo>
                  <a:pt x="361" y="66126"/>
                </a:lnTo>
                <a:lnTo>
                  <a:pt x="722" y="69187"/>
                </a:lnTo>
                <a:lnTo>
                  <a:pt x="1261" y="72072"/>
                </a:lnTo>
                <a:lnTo>
                  <a:pt x="1800" y="74956"/>
                </a:lnTo>
                <a:lnTo>
                  <a:pt x="2700" y="77833"/>
                </a:lnTo>
                <a:lnTo>
                  <a:pt x="3607" y="80540"/>
                </a:lnTo>
                <a:lnTo>
                  <a:pt x="4684" y="83425"/>
                </a:lnTo>
                <a:lnTo>
                  <a:pt x="5946" y="85940"/>
                </a:lnTo>
                <a:lnTo>
                  <a:pt x="7207" y="88648"/>
                </a:lnTo>
                <a:lnTo>
                  <a:pt x="8646" y="91171"/>
                </a:lnTo>
                <a:lnTo>
                  <a:pt x="10269" y="93509"/>
                </a:lnTo>
                <a:lnTo>
                  <a:pt x="11892" y="95855"/>
                </a:lnTo>
                <a:lnTo>
                  <a:pt x="13692" y="98193"/>
                </a:lnTo>
                <a:lnTo>
                  <a:pt x="15676" y="100355"/>
                </a:lnTo>
                <a:lnTo>
                  <a:pt x="17661" y="102339"/>
                </a:lnTo>
                <a:lnTo>
                  <a:pt x="19638" y="104324"/>
                </a:lnTo>
                <a:lnTo>
                  <a:pt x="21800" y="106301"/>
                </a:lnTo>
                <a:lnTo>
                  <a:pt x="24146" y="108108"/>
                </a:lnTo>
                <a:lnTo>
                  <a:pt x="26484" y="109723"/>
                </a:lnTo>
                <a:lnTo>
                  <a:pt x="28830" y="111346"/>
                </a:lnTo>
                <a:lnTo>
                  <a:pt x="31353" y="112792"/>
                </a:lnTo>
                <a:lnTo>
                  <a:pt x="34053" y="114046"/>
                </a:lnTo>
                <a:lnTo>
                  <a:pt x="36576" y="115308"/>
                </a:lnTo>
                <a:lnTo>
                  <a:pt x="39461" y="116392"/>
                </a:lnTo>
                <a:lnTo>
                  <a:pt x="42161" y="117292"/>
                </a:lnTo>
                <a:lnTo>
                  <a:pt x="45046" y="118192"/>
                </a:lnTo>
                <a:lnTo>
                  <a:pt x="47930" y="118731"/>
                </a:lnTo>
                <a:lnTo>
                  <a:pt x="50807" y="119277"/>
                </a:lnTo>
                <a:lnTo>
                  <a:pt x="53876" y="119638"/>
                </a:lnTo>
                <a:lnTo>
                  <a:pt x="56938" y="119992"/>
                </a:lnTo>
                <a:lnTo>
                  <a:pt x="63061" y="119992"/>
                </a:lnTo>
                <a:lnTo>
                  <a:pt x="66123" y="119638"/>
                </a:lnTo>
                <a:lnTo>
                  <a:pt x="69192" y="119277"/>
                </a:lnTo>
                <a:lnTo>
                  <a:pt x="72069" y="118731"/>
                </a:lnTo>
                <a:lnTo>
                  <a:pt x="74953" y="118192"/>
                </a:lnTo>
                <a:lnTo>
                  <a:pt x="77838" y="117292"/>
                </a:lnTo>
                <a:lnTo>
                  <a:pt x="80722" y="116392"/>
                </a:lnTo>
                <a:lnTo>
                  <a:pt x="83423" y="115308"/>
                </a:lnTo>
                <a:lnTo>
                  <a:pt x="85946" y="114046"/>
                </a:lnTo>
                <a:lnTo>
                  <a:pt x="88646" y="112792"/>
                </a:lnTo>
                <a:lnTo>
                  <a:pt x="91169" y="111346"/>
                </a:lnTo>
                <a:lnTo>
                  <a:pt x="93515" y="109723"/>
                </a:lnTo>
                <a:lnTo>
                  <a:pt x="95853" y="108108"/>
                </a:lnTo>
                <a:lnTo>
                  <a:pt x="98199" y="106301"/>
                </a:lnTo>
                <a:lnTo>
                  <a:pt x="100361" y="104324"/>
                </a:lnTo>
                <a:lnTo>
                  <a:pt x="102338" y="102339"/>
                </a:lnTo>
                <a:lnTo>
                  <a:pt x="104507" y="100355"/>
                </a:lnTo>
                <a:lnTo>
                  <a:pt x="106307" y="98193"/>
                </a:lnTo>
                <a:lnTo>
                  <a:pt x="108107" y="95855"/>
                </a:lnTo>
                <a:lnTo>
                  <a:pt x="109730" y="93509"/>
                </a:lnTo>
                <a:lnTo>
                  <a:pt x="111353" y="91171"/>
                </a:lnTo>
                <a:lnTo>
                  <a:pt x="112792" y="88648"/>
                </a:lnTo>
                <a:lnTo>
                  <a:pt x="114053" y="85940"/>
                </a:lnTo>
                <a:lnTo>
                  <a:pt x="115315" y="83425"/>
                </a:lnTo>
                <a:lnTo>
                  <a:pt x="116392" y="80540"/>
                </a:lnTo>
                <a:lnTo>
                  <a:pt x="117299" y="77833"/>
                </a:lnTo>
                <a:lnTo>
                  <a:pt x="118199" y="74956"/>
                </a:lnTo>
                <a:lnTo>
                  <a:pt x="118738" y="72072"/>
                </a:lnTo>
                <a:lnTo>
                  <a:pt x="119277" y="69187"/>
                </a:lnTo>
                <a:lnTo>
                  <a:pt x="119638" y="66126"/>
                </a:lnTo>
                <a:lnTo>
                  <a:pt x="120000" y="63065"/>
                </a:lnTo>
                <a:lnTo>
                  <a:pt x="120000" y="60003"/>
                </a:lnTo>
                <a:lnTo>
                  <a:pt x="120000" y="56934"/>
                </a:lnTo>
                <a:lnTo>
                  <a:pt x="119638" y="53873"/>
                </a:lnTo>
                <a:lnTo>
                  <a:pt x="119277" y="50812"/>
                </a:lnTo>
                <a:lnTo>
                  <a:pt x="118738" y="47927"/>
                </a:lnTo>
                <a:lnTo>
                  <a:pt x="118199" y="45043"/>
                </a:lnTo>
                <a:lnTo>
                  <a:pt x="117299" y="42166"/>
                </a:lnTo>
                <a:lnTo>
                  <a:pt x="116392" y="39459"/>
                </a:lnTo>
                <a:lnTo>
                  <a:pt x="115315" y="36582"/>
                </a:lnTo>
                <a:lnTo>
                  <a:pt x="114053" y="34059"/>
                </a:lnTo>
                <a:lnTo>
                  <a:pt x="112792" y="31351"/>
                </a:lnTo>
                <a:lnTo>
                  <a:pt x="111353" y="28828"/>
                </a:lnTo>
                <a:lnTo>
                  <a:pt x="109730" y="26490"/>
                </a:lnTo>
                <a:lnTo>
                  <a:pt x="108107" y="24144"/>
                </a:lnTo>
                <a:lnTo>
                  <a:pt x="106307" y="21806"/>
                </a:lnTo>
                <a:lnTo>
                  <a:pt x="104507" y="19644"/>
                </a:lnTo>
                <a:lnTo>
                  <a:pt x="102338" y="17660"/>
                </a:lnTo>
                <a:lnTo>
                  <a:pt x="100361" y="15675"/>
                </a:lnTo>
                <a:lnTo>
                  <a:pt x="98199" y="13698"/>
                </a:lnTo>
                <a:lnTo>
                  <a:pt x="95853" y="11898"/>
                </a:lnTo>
                <a:lnTo>
                  <a:pt x="93515" y="10276"/>
                </a:lnTo>
                <a:lnTo>
                  <a:pt x="91169" y="8653"/>
                </a:lnTo>
                <a:lnTo>
                  <a:pt x="88646" y="7214"/>
                </a:lnTo>
                <a:lnTo>
                  <a:pt x="85946" y="5953"/>
                </a:lnTo>
                <a:lnTo>
                  <a:pt x="83423" y="4691"/>
                </a:lnTo>
                <a:lnTo>
                  <a:pt x="80722" y="3607"/>
                </a:lnTo>
                <a:lnTo>
                  <a:pt x="77838" y="2707"/>
                </a:lnTo>
                <a:lnTo>
                  <a:pt x="74953" y="1807"/>
                </a:lnTo>
                <a:lnTo>
                  <a:pt x="72069" y="1268"/>
                </a:lnTo>
                <a:lnTo>
                  <a:pt x="69192" y="722"/>
                </a:lnTo>
                <a:lnTo>
                  <a:pt x="66123" y="368"/>
                </a:lnTo>
                <a:lnTo>
                  <a:pt x="63061" y="7"/>
                </a:lnTo>
                <a:close/>
              </a:path>
            </a:pathLst>
          </a:cu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Shape 153"/>
          <p:cNvSpPr/>
          <p:nvPr/>
        </p:nvSpPr>
        <p:spPr>
          <a:xfrm>
            <a:off x="1178141" y="2214558"/>
            <a:ext cx="209806" cy="2143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4861" y="39459"/>
                </a:moveTo>
                <a:lnTo>
                  <a:pt x="85946" y="39820"/>
                </a:lnTo>
                <a:lnTo>
                  <a:pt x="87023" y="40181"/>
                </a:lnTo>
                <a:lnTo>
                  <a:pt x="87930" y="40904"/>
                </a:lnTo>
                <a:lnTo>
                  <a:pt x="89007" y="41981"/>
                </a:lnTo>
                <a:lnTo>
                  <a:pt x="89730" y="43066"/>
                </a:lnTo>
                <a:lnTo>
                  <a:pt x="90092" y="44504"/>
                </a:lnTo>
                <a:lnTo>
                  <a:pt x="90269" y="45950"/>
                </a:lnTo>
                <a:lnTo>
                  <a:pt x="90269" y="47027"/>
                </a:lnTo>
                <a:lnTo>
                  <a:pt x="89907" y="48112"/>
                </a:lnTo>
                <a:lnTo>
                  <a:pt x="89546" y="49012"/>
                </a:lnTo>
                <a:lnTo>
                  <a:pt x="88830" y="49912"/>
                </a:lnTo>
                <a:lnTo>
                  <a:pt x="58561" y="80356"/>
                </a:lnTo>
                <a:lnTo>
                  <a:pt x="57661" y="81256"/>
                </a:lnTo>
                <a:lnTo>
                  <a:pt x="56399" y="81979"/>
                </a:lnTo>
                <a:lnTo>
                  <a:pt x="55138" y="82517"/>
                </a:lnTo>
                <a:lnTo>
                  <a:pt x="53876" y="82702"/>
                </a:lnTo>
                <a:lnTo>
                  <a:pt x="52253" y="82702"/>
                </a:lnTo>
                <a:lnTo>
                  <a:pt x="50992" y="82340"/>
                </a:lnTo>
                <a:lnTo>
                  <a:pt x="49907" y="81617"/>
                </a:lnTo>
                <a:lnTo>
                  <a:pt x="48830" y="80902"/>
                </a:lnTo>
                <a:lnTo>
                  <a:pt x="33692" y="65765"/>
                </a:lnTo>
                <a:lnTo>
                  <a:pt x="32976" y="64688"/>
                </a:lnTo>
                <a:lnTo>
                  <a:pt x="32253" y="63603"/>
                </a:lnTo>
                <a:lnTo>
                  <a:pt x="31892" y="62342"/>
                </a:lnTo>
                <a:lnTo>
                  <a:pt x="31892" y="61080"/>
                </a:lnTo>
                <a:lnTo>
                  <a:pt x="31892" y="59819"/>
                </a:lnTo>
                <a:lnTo>
                  <a:pt x="32253" y="58557"/>
                </a:lnTo>
                <a:lnTo>
                  <a:pt x="32976" y="57480"/>
                </a:lnTo>
                <a:lnTo>
                  <a:pt x="33692" y="56580"/>
                </a:lnTo>
                <a:lnTo>
                  <a:pt x="34776" y="55673"/>
                </a:lnTo>
                <a:lnTo>
                  <a:pt x="35853" y="55134"/>
                </a:lnTo>
                <a:lnTo>
                  <a:pt x="37115" y="54773"/>
                </a:lnTo>
                <a:lnTo>
                  <a:pt x="38376" y="54596"/>
                </a:lnTo>
                <a:lnTo>
                  <a:pt x="39638" y="54773"/>
                </a:lnTo>
                <a:lnTo>
                  <a:pt x="40722" y="55134"/>
                </a:lnTo>
                <a:lnTo>
                  <a:pt x="41984" y="55673"/>
                </a:lnTo>
                <a:lnTo>
                  <a:pt x="42884" y="56580"/>
                </a:lnTo>
                <a:lnTo>
                  <a:pt x="52976" y="66487"/>
                </a:lnTo>
                <a:lnTo>
                  <a:pt x="78738" y="41804"/>
                </a:lnTo>
                <a:lnTo>
                  <a:pt x="79822" y="40720"/>
                </a:lnTo>
                <a:lnTo>
                  <a:pt x="81084" y="40004"/>
                </a:lnTo>
                <a:lnTo>
                  <a:pt x="82338" y="39643"/>
                </a:lnTo>
                <a:lnTo>
                  <a:pt x="83784" y="39459"/>
                </a:lnTo>
                <a:close/>
                <a:moveTo>
                  <a:pt x="56938" y="7"/>
                </a:moveTo>
                <a:lnTo>
                  <a:pt x="53876" y="368"/>
                </a:lnTo>
                <a:lnTo>
                  <a:pt x="50807" y="722"/>
                </a:lnTo>
                <a:lnTo>
                  <a:pt x="47930" y="1268"/>
                </a:lnTo>
                <a:lnTo>
                  <a:pt x="45046" y="1807"/>
                </a:lnTo>
                <a:lnTo>
                  <a:pt x="42161" y="2707"/>
                </a:lnTo>
                <a:lnTo>
                  <a:pt x="39461" y="3607"/>
                </a:lnTo>
                <a:lnTo>
                  <a:pt x="36576" y="4691"/>
                </a:lnTo>
                <a:lnTo>
                  <a:pt x="34053" y="5953"/>
                </a:lnTo>
                <a:lnTo>
                  <a:pt x="31353" y="7214"/>
                </a:lnTo>
                <a:lnTo>
                  <a:pt x="28830" y="8653"/>
                </a:lnTo>
                <a:lnTo>
                  <a:pt x="26484" y="10276"/>
                </a:lnTo>
                <a:lnTo>
                  <a:pt x="24146" y="11898"/>
                </a:lnTo>
                <a:lnTo>
                  <a:pt x="21800" y="13698"/>
                </a:lnTo>
                <a:lnTo>
                  <a:pt x="19638" y="15675"/>
                </a:lnTo>
                <a:lnTo>
                  <a:pt x="17661" y="17660"/>
                </a:lnTo>
                <a:lnTo>
                  <a:pt x="15676" y="19644"/>
                </a:lnTo>
                <a:lnTo>
                  <a:pt x="13692" y="21806"/>
                </a:lnTo>
                <a:lnTo>
                  <a:pt x="11892" y="24144"/>
                </a:lnTo>
                <a:lnTo>
                  <a:pt x="10269" y="26490"/>
                </a:lnTo>
                <a:lnTo>
                  <a:pt x="8646" y="28828"/>
                </a:lnTo>
                <a:lnTo>
                  <a:pt x="7207" y="31351"/>
                </a:lnTo>
                <a:lnTo>
                  <a:pt x="5946" y="34059"/>
                </a:lnTo>
                <a:lnTo>
                  <a:pt x="4684" y="36582"/>
                </a:lnTo>
                <a:lnTo>
                  <a:pt x="3607" y="39459"/>
                </a:lnTo>
                <a:lnTo>
                  <a:pt x="2700" y="42166"/>
                </a:lnTo>
                <a:lnTo>
                  <a:pt x="1800" y="45043"/>
                </a:lnTo>
                <a:lnTo>
                  <a:pt x="1261" y="47927"/>
                </a:lnTo>
                <a:lnTo>
                  <a:pt x="722" y="50812"/>
                </a:lnTo>
                <a:lnTo>
                  <a:pt x="361" y="53873"/>
                </a:lnTo>
                <a:lnTo>
                  <a:pt x="0" y="56934"/>
                </a:lnTo>
                <a:lnTo>
                  <a:pt x="0" y="60003"/>
                </a:lnTo>
                <a:lnTo>
                  <a:pt x="0" y="63065"/>
                </a:lnTo>
                <a:lnTo>
                  <a:pt x="361" y="66126"/>
                </a:lnTo>
                <a:lnTo>
                  <a:pt x="722" y="69187"/>
                </a:lnTo>
                <a:lnTo>
                  <a:pt x="1261" y="72072"/>
                </a:lnTo>
                <a:lnTo>
                  <a:pt x="1800" y="74956"/>
                </a:lnTo>
                <a:lnTo>
                  <a:pt x="2700" y="77833"/>
                </a:lnTo>
                <a:lnTo>
                  <a:pt x="3607" y="80540"/>
                </a:lnTo>
                <a:lnTo>
                  <a:pt x="4684" y="83425"/>
                </a:lnTo>
                <a:lnTo>
                  <a:pt x="5946" y="85940"/>
                </a:lnTo>
                <a:lnTo>
                  <a:pt x="7207" y="88648"/>
                </a:lnTo>
                <a:lnTo>
                  <a:pt x="8646" y="91171"/>
                </a:lnTo>
                <a:lnTo>
                  <a:pt x="10269" y="93509"/>
                </a:lnTo>
                <a:lnTo>
                  <a:pt x="11892" y="95855"/>
                </a:lnTo>
                <a:lnTo>
                  <a:pt x="13692" y="98193"/>
                </a:lnTo>
                <a:lnTo>
                  <a:pt x="15676" y="100355"/>
                </a:lnTo>
                <a:lnTo>
                  <a:pt x="17661" y="102339"/>
                </a:lnTo>
                <a:lnTo>
                  <a:pt x="19638" y="104324"/>
                </a:lnTo>
                <a:lnTo>
                  <a:pt x="21800" y="106301"/>
                </a:lnTo>
                <a:lnTo>
                  <a:pt x="24146" y="108108"/>
                </a:lnTo>
                <a:lnTo>
                  <a:pt x="26484" y="109723"/>
                </a:lnTo>
                <a:lnTo>
                  <a:pt x="28830" y="111346"/>
                </a:lnTo>
                <a:lnTo>
                  <a:pt x="31353" y="112792"/>
                </a:lnTo>
                <a:lnTo>
                  <a:pt x="34053" y="114046"/>
                </a:lnTo>
                <a:lnTo>
                  <a:pt x="36576" y="115308"/>
                </a:lnTo>
                <a:lnTo>
                  <a:pt x="39461" y="116392"/>
                </a:lnTo>
                <a:lnTo>
                  <a:pt x="42161" y="117292"/>
                </a:lnTo>
                <a:lnTo>
                  <a:pt x="45046" y="118192"/>
                </a:lnTo>
                <a:lnTo>
                  <a:pt x="47930" y="118731"/>
                </a:lnTo>
                <a:lnTo>
                  <a:pt x="50807" y="119277"/>
                </a:lnTo>
                <a:lnTo>
                  <a:pt x="53876" y="119638"/>
                </a:lnTo>
                <a:lnTo>
                  <a:pt x="56938" y="119992"/>
                </a:lnTo>
                <a:lnTo>
                  <a:pt x="63061" y="119992"/>
                </a:lnTo>
                <a:lnTo>
                  <a:pt x="66123" y="119638"/>
                </a:lnTo>
                <a:lnTo>
                  <a:pt x="69192" y="119277"/>
                </a:lnTo>
                <a:lnTo>
                  <a:pt x="72069" y="118731"/>
                </a:lnTo>
                <a:lnTo>
                  <a:pt x="74953" y="118192"/>
                </a:lnTo>
                <a:lnTo>
                  <a:pt x="77838" y="117292"/>
                </a:lnTo>
                <a:lnTo>
                  <a:pt x="80722" y="116392"/>
                </a:lnTo>
                <a:lnTo>
                  <a:pt x="83423" y="115308"/>
                </a:lnTo>
                <a:lnTo>
                  <a:pt x="85946" y="114046"/>
                </a:lnTo>
                <a:lnTo>
                  <a:pt x="88646" y="112792"/>
                </a:lnTo>
                <a:lnTo>
                  <a:pt x="91169" y="111346"/>
                </a:lnTo>
                <a:lnTo>
                  <a:pt x="93515" y="109723"/>
                </a:lnTo>
                <a:lnTo>
                  <a:pt x="95853" y="108108"/>
                </a:lnTo>
                <a:lnTo>
                  <a:pt x="98199" y="106301"/>
                </a:lnTo>
                <a:lnTo>
                  <a:pt x="100361" y="104324"/>
                </a:lnTo>
                <a:lnTo>
                  <a:pt x="102338" y="102339"/>
                </a:lnTo>
                <a:lnTo>
                  <a:pt x="104507" y="100355"/>
                </a:lnTo>
                <a:lnTo>
                  <a:pt x="106307" y="98193"/>
                </a:lnTo>
                <a:lnTo>
                  <a:pt x="108107" y="95855"/>
                </a:lnTo>
                <a:lnTo>
                  <a:pt x="109730" y="93509"/>
                </a:lnTo>
                <a:lnTo>
                  <a:pt x="111353" y="91171"/>
                </a:lnTo>
                <a:lnTo>
                  <a:pt x="112792" y="88648"/>
                </a:lnTo>
                <a:lnTo>
                  <a:pt x="114053" y="85940"/>
                </a:lnTo>
                <a:lnTo>
                  <a:pt x="115315" y="83425"/>
                </a:lnTo>
                <a:lnTo>
                  <a:pt x="116392" y="80540"/>
                </a:lnTo>
                <a:lnTo>
                  <a:pt x="117299" y="77833"/>
                </a:lnTo>
                <a:lnTo>
                  <a:pt x="118199" y="74956"/>
                </a:lnTo>
                <a:lnTo>
                  <a:pt x="118738" y="72072"/>
                </a:lnTo>
                <a:lnTo>
                  <a:pt x="119277" y="69187"/>
                </a:lnTo>
                <a:lnTo>
                  <a:pt x="119638" y="66126"/>
                </a:lnTo>
                <a:lnTo>
                  <a:pt x="120000" y="63065"/>
                </a:lnTo>
                <a:lnTo>
                  <a:pt x="120000" y="60003"/>
                </a:lnTo>
                <a:lnTo>
                  <a:pt x="120000" y="56934"/>
                </a:lnTo>
                <a:lnTo>
                  <a:pt x="119638" y="53873"/>
                </a:lnTo>
                <a:lnTo>
                  <a:pt x="119277" y="50812"/>
                </a:lnTo>
                <a:lnTo>
                  <a:pt x="118738" y="47927"/>
                </a:lnTo>
                <a:lnTo>
                  <a:pt x="118199" y="45043"/>
                </a:lnTo>
                <a:lnTo>
                  <a:pt x="117299" y="42166"/>
                </a:lnTo>
                <a:lnTo>
                  <a:pt x="116392" y="39459"/>
                </a:lnTo>
                <a:lnTo>
                  <a:pt x="115315" y="36582"/>
                </a:lnTo>
                <a:lnTo>
                  <a:pt x="114053" y="34059"/>
                </a:lnTo>
                <a:lnTo>
                  <a:pt x="112792" y="31351"/>
                </a:lnTo>
                <a:lnTo>
                  <a:pt x="111353" y="28828"/>
                </a:lnTo>
                <a:lnTo>
                  <a:pt x="109730" y="26490"/>
                </a:lnTo>
                <a:lnTo>
                  <a:pt x="108107" y="24144"/>
                </a:lnTo>
                <a:lnTo>
                  <a:pt x="106307" y="21806"/>
                </a:lnTo>
                <a:lnTo>
                  <a:pt x="104507" y="19644"/>
                </a:lnTo>
                <a:lnTo>
                  <a:pt x="102338" y="17660"/>
                </a:lnTo>
                <a:lnTo>
                  <a:pt x="100361" y="15675"/>
                </a:lnTo>
                <a:lnTo>
                  <a:pt x="98199" y="13698"/>
                </a:lnTo>
                <a:lnTo>
                  <a:pt x="95853" y="11898"/>
                </a:lnTo>
                <a:lnTo>
                  <a:pt x="93515" y="10276"/>
                </a:lnTo>
                <a:lnTo>
                  <a:pt x="91169" y="8653"/>
                </a:lnTo>
                <a:lnTo>
                  <a:pt x="88646" y="7214"/>
                </a:lnTo>
                <a:lnTo>
                  <a:pt x="85946" y="5953"/>
                </a:lnTo>
                <a:lnTo>
                  <a:pt x="83423" y="4691"/>
                </a:lnTo>
                <a:lnTo>
                  <a:pt x="80722" y="3607"/>
                </a:lnTo>
                <a:lnTo>
                  <a:pt x="77838" y="2707"/>
                </a:lnTo>
                <a:lnTo>
                  <a:pt x="74953" y="1807"/>
                </a:lnTo>
                <a:lnTo>
                  <a:pt x="72069" y="1268"/>
                </a:lnTo>
                <a:lnTo>
                  <a:pt x="69192" y="722"/>
                </a:lnTo>
                <a:lnTo>
                  <a:pt x="66123" y="368"/>
                </a:lnTo>
                <a:lnTo>
                  <a:pt x="63061" y="7"/>
                </a:lnTo>
                <a:close/>
              </a:path>
            </a:pathLst>
          </a:cu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Shape 155"/>
          <p:cNvSpPr/>
          <p:nvPr/>
        </p:nvSpPr>
        <p:spPr>
          <a:xfrm>
            <a:off x="1598900" y="2659500"/>
            <a:ext cx="6429300" cy="496500"/>
          </a:xfrm>
          <a:prstGeom prst="roundRect">
            <a:avLst>
              <a:gd name="adj" fmla="val 16667"/>
            </a:avLst>
          </a:pr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Shape 156"/>
          <p:cNvSpPr/>
          <p:nvPr/>
        </p:nvSpPr>
        <p:spPr>
          <a:xfrm>
            <a:off x="1598950" y="2700274"/>
            <a:ext cx="6292500" cy="436500"/>
          </a:xfrm>
          <a:prstGeom prst="rect">
            <a:avLst/>
          </a:prstGeom>
          <a:solidFill>
            <a:srgbClr val="DEA9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6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3-Conocer </a:t>
            </a:r>
            <a:r>
              <a:rPr lang="es-AR" sz="1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los Marcos Pedagógicos del PLANIED.</a:t>
            </a:r>
          </a:p>
        </p:txBody>
      </p:sp>
      <p:sp>
        <p:nvSpPr>
          <p:cNvPr id="157" name="Shape 157"/>
          <p:cNvSpPr/>
          <p:nvPr/>
        </p:nvSpPr>
        <p:spPr>
          <a:xfrm>
            <a:off x="1178141" y="2863392"/>
            <a:ext cx="209700" cy="214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4861" y="39459"/>
                </a:moveTo>
                <a:lnTo>
                  <a:pt x="85946" y="39820"/>
                </a:lnTo>
                <a:lnTo>
                  <a:pt x="87023" y="40181"/>
                </a:lnTo>
                <a:lnTo>
                  <a:pt x="87930" y="40904"/>
                </a:lnTo>
                <a:lnTo>
                  <a:pt x="89007" y="41981"/>
                </a:lnTo>
                <a:lnTo>
                  <a:pt x="89730" y="43066"/>
                </a:lnTo>
                <a:lnTo>
                  <a:pt x="90092" y="44504"/>
                </a:lnTo>
                <a:lnTo>
                  <a:pt x="90269" y="45950"/>
                </a:lnTo>
                <a:lnTo>
                  <a:pt x="90269" y="47027"/>
                </a:lnTo>
                <a:lnTo>
                  <a:pt x="89907" y="48112"/>
                </a:lnTo>
                <a:lnTo>
                  <a:pt x="89546" y="49012"/>
                </a:lnTo>
                <a:lnTo>
                  <a:pt x="88830" y="49912"/>
                </a:lnTo>
                <a:lnTo>
                  <a:pt x="58561" y="80356"/>
                </a:lnTo>
                <a:lnTo>
                  <a:pt x="57661" y="81256"/>
                </a:lnTo>
                <a:lnTo>
                  <a:pt x="56399" y="81979"/>
                </a:lnTo>
                <a:lnTo>
                  <a:pt x="55138" y="82517"/>
                </a:lnTo>
                <a:lnTo>
                  <a:pt x="53876" y="82702"/>
                </a:lnTo>
                <a:lnTo>
                  <a:pt x="52253" y="82702"/>
                </a:lnTo>
                <a:lnTo>
                  <a:pt x="50992" y="82340"/>
                </a:lnTo>
                <a:lnTo>
                  <a:pt x="49907" y="81617"/>
                </a:lnTo>
                <a:lnTo>
                  <a:pt x="48830" y="80902"/>
                </a:lnTo>
                <a:lnTo>
                  <a:pt x="33692" y="65765"/>
                </a:lnTo>
                <a:lnTo>
                  <a:pt x="32976" y="64688"/>
                </a:lnTo>
                <a:lnTo>
                  <a:pt x="32253" y="63603"/>
                </a:lnTo>
                <a:lnTo>
                  <a:pt x="31892" y="62342"/>
                </a:lnTo>
                <a:lnTo>
                  <a:pt x="31892" y="61080"/>
                </a:lnTo>
                <a:lnTo>
                  <a:pt x="31892" y="59819"/>
                </a:lnTo>
                <a:lnTo>
                  <a:pt x="32253" y="58557"/>
                </a:lnTo>
                <a:lnTo>
                  <a:pt x="32976" y="57480"/>
                </a:lnTo>
                <a:lnTo>
                  <a:pt x="33692" y="56580"/>
                </a:lnTo>
                <a:lnTo>
                  <a:pt x="34776" y="55673"/>
                </a:lnTo>
                <a:lnTo>
                  <a:pt x="35853" y="55134"/>
                </a:lnTo>
                <a:lnTo>
                  <a:pt x="37115" y="54773"/>
                </a:lnTo>
                <a:lnTo>
                  <a:pt x="38376" y="54596"/>
                </a:lnTo>
                <a:lnTo>
                  <a:pt x="39638" y="54773"/>
                </a:lnTo>
                <a:lnTo>
                  <a:pt x="40722" y="55134"/>
                </a:lnTo>
                <a:lnTo>
                  <a:pt x="41984" y="55673"/>
                </a:lnTo>
                <a:lnTo>
                  <a:pt x="42884" y="56580"/>
                </a:lnTo>
                <a:lnTo>
                  <a:pt x="52976" y="66487"/>
                </a:lnTo>
                <a:lnTo>
                  <a:pt x="78738" y="41804"/>
                </a:lnTo>
                <a:lnTo>
                  <a:pt x="79822" y="40720"/>
                </a:lnTo>
                <a:lnTo>
                  <a:pt x="81084" y="40004"/>
                </a:lnTo>
                <a:lnTo>
                  <a:pt x="82338" y="39643"/>
                </a:lnTo>
                <a:lnTo>
                  <a:pt x="83784" y="39459"/>
                </a:lnTo>
                <a:close/>
                <a:moveTo>
                  <a:pt x="56938" y="7"/>
                </a:moveTo>
                <a:lnTo>
                  <a:pt x="53876" y="368"/>
                </a:lnTo>
                <a:lnTo>
                  <a:pt x="50807" y="722"/>
                </a:lnTo>
                <a:lnTo>
                  <a:pt x="47930" y="1268"/>
                </a:lnTo>
                <a:lnTo>
                  <a:pt x="45046" y="1807"/>
                </a:lnTo>
                <a:lnTo>
                  <a:pt x="42161" y="2707"/>
                </a:lnTo>
                <a:lnTo>
                  <a:pt x="39461" y="3607"/>
                </a:lnTo>
                <a:lnTo>
                  <a:pt x="36576" y="4691"/>
                </a:lnTo>
                <a:lnTo>
                  <a:pt x="34053" y="5953"/>
                </a:lnTo>
                <a:lnTo>
                  <a:pt x="31353" y="7214"/>
                </a:lnTo>
                <a:lnTo>
                  <a:pt x="28830" y="8653"/>
                </a:lnTo>
                <a:lnTo>
                  <a:pt x="26484" y="10276"/>
                </a:lnTo>
                <a:lnTo>
                  <a:pt x="24146" y="11898"/>
                </a:lnTo>
                <a:lnTo>
                  <a:pt x="21800" y="13698"/>
                </a:lnTo>
                <a:lnTo>
                  <a:pt x="19638" y="15675"/>
                </a:lnTo>
                <a:lnTo>
                  <a:pt x="17661" y="17660"/>
                </a:lnTo>
                <a:lnTo>
                  <a:pt x="15676" y="19644"/>
                </a:lnTo>
                <a:lnTo>
                  <a:pt x="13692" y="21806"/>
                </a:lnTo>
                <a:lnTo>
                  <a:pt x="11892" y="24144"/>
                </a:lnTo>
                <a:lnTo>
                  <a:pt x="10269" y="26490"/>
                </a:lnTo>
                <a:lnTo>
                  <a:pt x="8646" y="28828"/>
                </a:lnTo>
                <a:lnTo>
                  <a:pt x="7207" y="31351"/>
                </a:lnTo>
                <a:lnTo>
                  <a:pt x="5946" y="34059"/>
                </a:lnTo>
                <a:lnTo>
                  <a:pt x="4684" y="36582"/>
                </a:lnTo>
                <a:lnTo>
                  <a:pt x="3607" y="39459"/>
                </a:lnTo>
                <a:lnTo>
                  <a:pt x="2700" y="42166"/>
                </a:lnTo>
                <a:lnTo>
                  <a:pt x="1800" y="45043"/>
                </a:lnTo>
                <a:lnTo>
                  <a:pt x="1261" y="47927"/>
                </a:lnTo>
                <a:lnTo>
                  <a:pt x="722" y="50812"/>
                </a:lnTo>
                <a:lnTo>
                  <a:pt x="361" y="53873"/>
                </a:lnTo>
                <a:lnTo>
                  <a:pt x="0" y="56934"/>
                </a:lnTo>
                <a:lnTo>
                  <a:pt x="0" y="60003"/>
                </a:lnTo>
                <a:lnTo>
                  <a:pt x="0" y="63065"/>
                </a:lnTo>
                <a:lnTo>
                  <a:pt x="361" y="66126"/>
                </a:lnTo>
                <a:lnTo>
                  <a:pt x="722" y="69187"/>
                </a:lnTo>
                <a:lnTo>
                  <a:pt x="1261" y="72072"/>
                </a:lnTo>
                <a:lnTo>
                  <a:pt x="1800" y="74956"/>
                </a:lnTo>
                <a:lnTo>
                  <a:pt x="2700" y="77833"/>
                </a:lnTo>
                <a:lnTo>
                  <a:pt x="3607" y="80540"/>
                </a:lnTo>
                <a:lnTo>
                  <a:pt x="4684" y="83425"/>
                </a:lnTo>
                <a:lnTo>
                  <a:pt x="5946" y="85940"/>
                </a:lnTo>
                <a:lnTo>
                  <a:pt x="7207" y="88648"/>
                </a:lnTo>
                <a:lnTo>
                  <a:pt x="8646" y="91171"/>
                </a:lnTo>
                <a:lnTo>
                  <a:pt x="10269" y="93509"/>
                </a:lnTo>
                <a:lnTo>
                  <a:pt x="11892" y="95855"/>
                </a:lnTo>
                <a:lnTo>
                  <a:pt x="13692" y="98193"/>
                </a:lnTo>
                <a:lnTo>
                  <a:pt x="15676" y="100355"/>
                </a:lnTo>
                <a:lnTo>
                  <a:pt x="17661" y="102339"/>
                </a:lnTo>
                <a:lnTo>
                  <a:pt x="19638" y="104324"/>
                </a:lnTo>
                <a:lnTo>
                  <a:pt x="21800" y="106301"/>
                </a:lnTo>
                <a:lnTo>
                  <a:pt x="24146" y="108108"/>
                </a:lnTo>
                <a:lnTo>
                  <a:pt x="26484" y="109723"/>
                </a:lnTo>
                <a:lnTo>
                  <a:pt x="28830" y="111346"/>
                </a:lnTo>
                <a:lnTo>
                  <a:pt x="31353" y="112792"/>
                </a:lnTo>
                <a:lnTo>
                  <a:pt x="34053" y="114046"/>
                </a:lnTo>
                <a:lnTo>
                  <a:pt x="36576" y="115308"/>
                </a:lnTo>
                <a:lnTo>
                  <a:pt x="39461" y="116392"/>
                </a:lnTo>
                <a:lnTo>
                  <a:pt x="42161" y="117292"/>
                </a:lnTo>
                <a:lnTo>
                  <a:pt x="45046" y="118192"/>
                </a:lnTo>
                <a:lnTo>
                  <a:pt x="47930" y="118731"/>
                </a:lnTo>
                <a:lnTo>
                  <a:pt x="50807" y="119277"/>
                </a:lnTo>
                <a:lnTo>
                  <a:pt x="53876" y="119638"/>
                </a:lnTo>
                <a:lnTo>
                  <a:pt x="56938" y="119992"/>
                </a:lnTo>
                <a:lnTo>
                  <a:pt x="63061" y="119992"/>
                </a:lnTo>
                <a:lnTo>
                  <a:pt x="66123" y="119638"/>
                </a:lnTo>
                <a:lnTo>
                  <a:pt x="69192" y="119277"/>
                </a:lnTo>
                <a:lnTo>
                  <a:pt x="72069" y="118731"/>
                </a:lnTo>
                <a:lnTo>
                  <a:pt x="74953" y="118192"/>
                </a:lnTo>
                <a:lnTo>
                  <a:pt x="77838" y="117292"/>
                </a:lnTo>
                <a:lnTo>
                  <a:pt x="80722" y="116392"/>
                </a:lnTo>
                <a:lnTo>
                  <a:pt x="83423" y="115308"/>
                </a:lnTo>
                <a:lnTo>
                  <a:pt x="85946" y="114046"/>
                </a:lnTo>
                <a:lnTo>
                  <a:pt x="88646" y="112792"/>
                </a:lnTo>
                <a:lnTo>
                  <a:pt x="91169" y="111346"/>
                </a:lnTo>
                <a:lnTo>
                  <a:pt x="93515" y="109723"/>
                </a:lnTo>
                <a:lnTo>
                  <a:pt x="95853" y="108108"/>
                </a:lnTo>
                <a:lnTo>
                  <a:pt x="98199" y="106301"/>
                </a:lnTo>
                <a:lnTo>
                  <a:pt x="100361" y="104324"/>
                </a:lnTo>
                <a:lnTo>
                  <a:pt x="102338" y="102339"/>
                </a:lnTo>
                <a:lnTo>
                  <a:pt x="104507" y="100355"/>
                </a:lnTo>
                <a:lnTo>
                  <a:pt x="106307" y="98193"/>
                </a:lnTo>
                <a:lnTo>
                  <a:pt x="108107" y="95855"/>
                </a:lnTo>
                <a:lnTo>
                  <a:pt x="109730" y="93509"/>
                </a:lnTo>
                <a:lnTo>
                  <a:pt x="111353" y="91171"/>
                </a:lnTo>
                <a:lnTo>
                  <a:pt x="112792" y="88648"/>
                </a:lnTo>
                <a:lnTo>
                  <a:pt x="114053" y="85940"/>
                </a:lnTo>
                <a:lnTo>
                  <a:pt x="115315" y="83425"/>
                </a:lnTo>
                <a:lnTo>
                  <a:pt x="116392" y="80540"/>
                </a:lnTo>
                <a:lnTo>
                  <a:pt x="117299" y="77833"/>
                </a:lnTo>
                <a:lnTo>
                  <a:pt x="118199" y="74956"/>
                </a:lnTo>
                <a:lnTo>
                  <a:pt x="118738" y="72072"/>
                </a:lnTo>
                <a:lnTo>
                  <a:pt x="119277" y="69187"/>
                </a:lnTo>
                <a:lnTo>
                  <a:pt x="119638" y="66126"/>
                </a:lnTo>
                <a:lnTo>
                  <a:pt x="120000" y="63065"/>
                </a:lnTo>
                <a:lnTo>
                  <a:pt x="120000" y="60003"/>
                </a:lnTo>
                <a:lnTo>
                  <a:pt x="120000" y="56934"/>
                </a:lnTo>
                <a:lnTo>
                  <a:pt x="119638" y="53873"/>
                </a:lnTo>
                <a:lnTo>
                  <a:pt x="119277" y="50812"/>
                </a:lnTo>
                <a:lnTo>
                  <a:pt x="118738" y="47927"/>
                </a:lnTo>
                <a:lnTo>
                  <a:pt x="118199" y="45043"/>
                </a:lnTo>
                <a:lnTo>
                  <a:pt x="117299" y="42166"/>
                </a:lnTo>
                <a:lnTo>
                  <a:pt x="116392" y="39459"/>
                </a:lnTo>
                <a:lnTo>
                  <a:pt x="115315" y="36582"/>
                </a:lnTo>
                <a:lnTo>
                  <a:pt x="114053" y="34059"/>
                </a:lnTo>
                <a:lnTo>
                  <a:pt x="112792" y="31351"/>
                </a:lnTo>
                <a:lnTo>
                  <a:pt x="111353" y="28828"/>
                </a:lnTo>
                <a:lnTo>
                  <a:pt x="109730" y="26490"/>
                </a:lnTo>
                <a:lnTo>
                  <a:pt x="108107" y="24144"/>
                </a:lnTo>
                <a:lnTo>
                  <a:pt x="106307" y="21806"/>
                </a:lnTo>
                <a:lnTo>
                  <a:pt x="104507" y="19644"/>
                </a:lnTo>
                <a:lnTo>
                  <a:pt x="102338" y="17660"/>
                </a:lnTo>
                <a:lnTo>
                  <a:pt x="100361" y="15675"/>
                </a:lnTo>
                <a:lnTo>
                  <a:pt x="98199" y="13698"/>
                </a:lnTo>
                <a:lnTo>
                  <a:pt x="95853" y="11898"/>
                </a:lnTo>
                <a:lnTo>
                  <a:pt x="93515" y="10276"/>
                </a:lnTo>
                <a:lnTo>
                  <a:pt x="91169" y="8653"/>
                </a:lnTo>
                <a:lnTo>
                  <a:pt x="88646" y="7214"/>
                </a:lnTo>
                <a:lnTo>
                  <a:pt x="85946" y="5953"/>
                </a:lnTo>
                <a:lnTo>
                  <a:pt x="83423" y="4691"/>
                </a:lnTo>
                <a:lnTo>
                  <a:pt x="80722" y="3607"/>
                </a:lnTo>
                <a:lnTo>
                  <a:pt x="77838" y="2707"/>
                </a:lnTo>
                <a:lnTo>
                  <a:pt x="74953" y="1807"/>
                </a:lnTo>
                <a:lnTo>
                  <a:pt x="72069" y="1268"/>
                </a:lnTo>
                <a:lnTo>
                  <a:pt x="69192" y="722"/>
                </a:lnTo>
                <a:lnTo>
                  <a:pt x="66123" y="368"/>
                </a:lnTo>
                <a:lnTo>
                  <a:pt x="63061" y="7"/>
                </a:lnTo>
                <a:close/>
              </a:path>
            </a:pathLst>
          </a:cu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Shape 158"/>
          <p:cNvSpPr/>
          <p:nvPr/>
        </p:nvSpPr>
        <p:spPr>
          <a:xfrm>
            <a:off x="1598950" y="3243275"/>
            <a:ext cx="6402000" cy="436500"/>
          </a:xfrm>
          <a:prstGeom prst="roundRect">
            <a:avLst>
              <a:gd name="adj" fmla="val 16667"/>
            </a:avLst>
          </a:pr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1639999" y="3276880"/>
            <a:ext cx="6292500" cy="369300"/>
          </a:xfrm>
          <a:prstGeom prst="rect">
            <a:avLst/>
          </a:prstGeom>
          <a:solidFill>
            <a:srgbClr val="DEA900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6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4-Reflexionar </a:t>
            </a:r>
            <a:r>
              <a:rPr lang="es-AR" sz="1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sobre</a:t>
            </a:r>
            <a:r>
              <a:rPr lang="es-AR" sz="16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algunos proyectos escolares planificados con TIC.</a:t>
            </a:r>
          </a:p>
        </p:txBody>
      </p:sp>
      <p:sp>
        <p:nvSpPr>
          <p:cNvPr id="160" name="Shape 160"/>
          <p:cNvSpPr/>
          <p:nvPr/>
        </p:nvSpPr>
        <p:spPr>
          <a:xfrm>
            <a:off x="1178141" y="3435394"/>
            <a:ext cx="209700" cy="214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4861" y="39459"/>
                </a:moveTo>
                <a:lnTo>
                  <a:pt x="85946" y="39820"/>
                </a:lnTo>
                <a:lnTo>
                  <a:pt x="87023" y="40181"/>
                </a:lnTo>
                <a:lnTo>
                  <a:pt x="87930" y="40904"/>
                </a:lnTo>
                <a:lnTo>
                  <a:pt x="89007" y="41981"/>
                </a:lnTo>
                <a:lnTo>
                  <a:pt x="89730" y="43066"/>
                </a:lnTo>
                <a:lnTo>
                  <a:pt x="90092" y="44504"/>
                </a:lnTo>
                <a:lnTo>
                  <a:pt x="90269" y="45950"/>
                </a:lnTo>
                <a:lnTo>
                  <a:pt x="90269" y="47027"/>
                </a:lnTo>
                <a:lnTo>
                  <a:pt x="89907" y="48112"/>
                </a:lnTo>
                <a:lnTo>
                  <a:pt x="89546" y="49012"/>
                </a:lnTo>
                <a:lnTo>
                  <a:pt x="88830" y="49912"/>
                </a:lnTo>
                <a:lnTo>
                  <a:pt x="58561" y="80356"/>
                </a:lnTo>
                <a:lnTo>
                  <a:pt x="57661" y="81256"/>
                </a:lnTo>
                <a:lnTo>
                  <a:pt x="56399" y="81979"/>
                </a:lnTo>
                <a:lnTo>
                  <a:pt x="55138" y="82517"/>
                </a:lnTo>
                <a:lnTo>
                  <a:pt x="53876" y="82702"/>
                </a:lnTo>
                <a:lnTo>
                  <a:pt x="52253" y="82702"/>
                </a:lnTo>
                <a:lnTo>
                  <a:pt x="50992" y="82340"/>
                </a:lnTo>
                <a:lnTo>
                  <a:pt x="49907" y="81617"/>
                </a:lnTo>
                <a:lnTo>
                  <a:pt x="48830" y="80902"/>
                </a:lnTo>
                <a:lnTo>
                  <a:pt x="33692" y="65765"/>
                </a:lnTo>
                <a:lnTo>
                  <a:pt x="32976" y="64688"/>
                </a:lnTo>
                <a:lnTo>
                  <a:pt x="32253" y="63603"/>
                </a:lnTo>
                <a:lnTo>
                  <a:pt x="31892" y="62342"/>
                </a:lnTo>
                <a:lnTo>
                  <a:pt x="31892" y="61080"/>
                </a:lnTo>
                <a:lnTo>
                  <a:pt x="31892" y="59819"/>
                </a:lnTo>
                <a:lnTo>
                  <a:pt x="32253" y="58557"/>
                </a:lnTo>
                <a:lnTo>
                  <a:pt x="32976" y="57480"/>
                </a:lnTo>
                <a:lnTo>
                  <a:pt x="33692" y="56580"/>
                </a:lnTo>
                <a:lnTo>
                  <a:pt x="34776" y="55673"/>
                </a:lnTo>
                <a:lnTo>
                  <a:pt x="35853" y="55134"/>
                </a:lnTo>
                <a:lnTo>
                  <a:pt x="37115" y="54773"/>
                </a:lnTo>
                <a:lnTo>
                  <a:pt x="38376" y="54596"/>
                </a:lnTo>
                <a:lnTo>
                  <a:pt x="39638" y="54773"/>
                </a:lnTo>
                <a:lnTo>
                  <a:pt x="40722" y="55134"/>
                </a:lnTo>
                <a:lnTo>
                  <a:pt x="41984" y="55673"/>
                </a:lnTo>
                <a:lnTo>
                  <a:pt x="42884" y="56580"/>
                </a:lnTo>
                <a:lnTo>
                  <a:pt x="52976" y="66487"/>
                </a:lnTo>
                <a:lnTo>
                  <a:pt x="78738" y="41804"/>
                </a:lnTo>
                <a:lnTo>
                  <a:pt x="79822" y="40720"/>
                </a:lnTo>
                <a:lnTo>
                  <a:pt x="81084" y="40004"/>
                </a:lnTo>
                <a:lnTo>
                  <a:pt x="82338" y="39643"/>
                </a:lnTo>
                <a:lnTo>
                  <a:pt x="83784" y="39459"/>
                </a:lnTo>
                <a:close/>
                <a:moveTo>
                  <a:pt x="56938" y="7"/>
                </a:moveTo>
                <a:lnTo>
                  <a:pt x="53876" y="368"/>
                </a:lnTo>
                <a:lnTo>
                  <a:pt x="50807" y="722"/>
                </a:lnTo>
                <a:lnTo>
                  <a:pt x="47930" y="1268"/>
                </a:lnTo>
                <a:lnTo>
                  <a:pt x="45046" y="1807"/>
                </a:lnTo>
                <a:lnTo>
                  <a:pt x="42161" y="2707"/>
                </a:lnTo>
                <a:lnTo>
                  <a:pt x="39461" y="3607"/>
                </a:lnTo>
                <a:lnTo>
                  <a:pt x="36576" y="4691"/>
                </a:lnTo>
                <a:lnTo>
                  <a:pt x="34053" y="5953"/>
                </a:lnTo>
                <a:lnTo>
                  <a:pt x="31353" y="7214"/>
                </a:lnTo>
                <a:lnTo>
                  <a:pt x="28830" y="8653"/>
                </a:lnTo>
                <a:lnTo>
                  <a:pt x="26484" y="10276"/>
                </a:lnTo>
                <a:lnTo>
                  <a:pt x="24146" y="11898"/>
                </a:lnTo>
                <a:lnTo>
                  <a:pt x="21800" y="13698"/>
                </a:lnTo>
                <a:lnTo>
                  <a:pt x="19638" y="15675"/>
                </a:lnTo>
                <a:lnTo>
                  <a:pt x="17661" y="17660"/>
                </a:lnTo>
                <a:lnTo>
                  <a:pt x="15676" y="19644"/>
                </a:lnTo>
                <a:lnTo>
                  <a:pt x="13692" y="21806"/>
                </a:lnTo>
                <a:lnTo>
                  <a:pt x="11892" y="24144"/>
                </a:lnTo>
                <a:lnTo>
                  <a:pt x="10269" y="26490"/>
                </a:lnTo>
                <a:lnTo>
                  <a:pt x="8646" y="28828"/>
                </a:lnTo>
                <a:lnTo>
                  <a:pt x="7207" y="31351"/>
                </a:lnTo>
                <a:lnTo>
                  <a:pt x="5946" y="34059"/>
                </a:lnTo>
                <a:lnTo>
                  <a:pt x="4684" y="36582"/>
                </a:lnTo>
                <a:lnTo>
                  <a:pt x="3607" y="39459"/>
                </a:lnTo>
                <a:lnTo>
                  <a:pt x="2700" y="42166"/>
                </a:lnTo>
                <a:lnTo>
                  <a:pt x="1800" y="45043"/>
                </a:lnTo>
                <a:lnTo>
                  <a:pt x="1261" y="47927"/>
                </a:lnTo>
                <a:lnTo>
                  <a:pt x="722" y="50812"/>
                </a:lnTo>
                <a:lnTo>
                  <a:pt x="361" y="53873"/>
                </a:lnTo>
                <a:lnTo>
                  <a:pt x="0" y="56934"/>
                </a:lnTo>
                <a:lnTo>
                  <a:pt x="0" y="60003"/>
                </a:lnTo>
                <a:lnTo>
                  <a:pt x="0" y="63065"/>
                </a:lnTo>
                <a:lnTo>
                  <a:pt x="361" y="66126"/>
                </a:lnTo>
                <a:lnTo>
                  <a:pt x="722" y="69187"/>
                </a:lnTo>
                <a:lnTo>
                  <a:pt x="1261" y="72072"/>
                </a:lnTo>
                <a:lnTo>
                  <a:pt x="1800" y="74956"/>
                </a:lnTo>
                <a:lnTo>
                  <a:pt x="2700" y="77833"/>
                </a:lnTo>
                <a:lnTo>
                  <a:pt x="3607" y="80540"/>
                </a:lnTo>
                <a:lnTo>
                  <a:pt x="4684" y="83425"/>
                </a:lnTo>
                <a:lnTo>
                  <a:pt x="5946" y="85940"/>
                </a:lnTo>
                <a:lnTo>
                  <a:pt x="7207" y="88648"/>
                </a:lnTo>
                <a:lnTo>
                  <a:pt x="8646" y="91171"/>
                </a:lnTo>
                <a:lnTo>
                  <a:pt x="10269" y="93509"/>
                </a:lnTo>
                <a:lnTo>
                  <a:pt x="11892" y="95855"/>
                </a:lnTo>
                <a:lnTo>
                  <a:pt x="13692" y="98193"/>
                </a:lnTo>
                <a:lnTo>
                  <a:pt x="15676" y="100355"/>
                </a:lnTo>
                <a:lnTo>
                  <a:pt x="17661" y="102339"/>
                </a:lnTo>
                <a:lnTo>
                  <a:pt x="19638" y="104324"/>
                </a:lnTo>
                <a:lnTo>
                  <a:pt x="21800" y="106301"/>
                </a:lnTo>
                <a:lnTo>
                  <a:pt x="24146" y="108108"/>
                </a:lnTo>
                <a:lnTo>
                  <a:pt x="26484" y="109723"/>
                </a:lnTo>
                <a:lnTo>
                  <a:pt x="28830" y="111346"/>
                </a:lnTo>
                <a:lnTo>
                  <a:pt x="31353" y="112792"/>
                </a:lnTo>
                <a:lnTo>
                  <a:pt x="34053" y="114046"/>
                </a:lnTo>
                <a:lnTo>
                  <a:pt x="36576" y="115308"/>
                </a:lnTo>
                <a:lnTo>
                  <a:pt x="39461" y="116392"/>
                </a:lnTo>
                <a:lnTo>
                  <a:pt x="42161" y="117292"/>
                </a:lnTo>
                <a:lnTo>
                  <a:pt x="45046" y="118192"/>
                </a:lnTo>
                <a:lnTo>
                  <a:pt x="47930" y="118731"/>
                </a:lnTo>
                <a:lnTo>
                  <a:pt x="50807" y="119277"/>
                </a:lnTo>
                <a:lnTo>
                  <a:pt x="53876" y="119638"/>
                </a:lnTo>
                <a:lnTo>
                  <a:pt x="56938" y="119992"/>
                </a:lnTo>
                <a:lnTo>
                  <a:pt x="63061" y="119992"/>
                </a:lnTo>
                <a:lnTo>
                  <a:pt x="66123" y="119638"/>
                </a:lnTo>
                <a:lnTo>
                  <a:pt x="69192" y="119277"/>
                </a:lnTo>
                <a:lnTo>
                  <a:pt x="72069" y="118731"/>
                </a:lnTo>
                <a:lnTo>
                  <a:pt x="74953" y="118192"/>
                </a:lnTo>
                <a:lnTo>
                  <a:pt x="77838" y="117292"/>
                </a:lnTo>
                <a:lnTo>
                  <a:pt x="80722" y="116392"/>
                </a:lnTo>
                <a:lnTo>
                  <a:pt x="83423" y="115308"/>
                </a:lnTo>
                <a:lnTo>
                  <a:pt x="85946" y="114046"/>
                </a:lnTo>
                <a:lnTo>
                  <a:pt x="88646" y="112792"/>
                </a:lnTo>
                <a:lnTo>
                  <a:pt x="91169" y="111346"/>
                </a:lnTo>
                <a:lnTo>
                  <a:pt x="93515" y="109723"/>
                </a:lnTo>
                <a:lnTo>
                  <a:pt x="95853" y="108108"/>
                </a:lnTo>
                <a:lnTo>
                  <a:pt x="98199" y="106301"/>
                </a:lnTo>
                <a:lnTo>
                  <a:pt x="100361" y="104324"/>
                </a:lnTo>
                <a:lnTo>
                  <a:pt x="102338" y="102339"/>
                </a:lnTo>
                <a:lnTo>
                  <a:pt x="104507" y="100355"/>
                </a:lnTo>
                <a:lnTo>
                  <a:pt x="106307" y="98193"/>
                </a:lnTo>
                <a:lnTo>
                  <a:pt x="108107" y="95855"/>
                </a:lnTo>
                <a:lnTo>
                  <a:pt x="109730" y="93509"/>
                </a:lnTo>
                <a:lnTo>
                  <a:pt x="111353" y="91171"/>
                </a:lnTo>
                <a:lnTo>
                  <a:pt x="112792" y="88648"/>
                </a:lnTo>
                <a:lnTo>
                  <a:pt x="114053" y="85940"/>
                </a:lnTo>
                <a:lnTo>
                  <a:pt x="115315" y="83425"/>
                </a:lnTo>
                <a:lnTo>
                  <a:pt x="116392" y="80540"/>
                </a:lnTo>
                <a:lnTo>
                  <a:pt x="117299" y="77833"/>
                </a:lnTo>
                <a:lnTo>
                  <a:pt x="118199" y="74956"/>
                </a:lnTo>
                <a:lnTo>
                  <a:pt x="118738" y="72072"/>
                </a:lnTo>
                <a:lnTo>
                  <a:pt x="119277" y="69187"/>
                </a:lnTo>
                <a:lnTo>
                  <a:pt x="119638" y="66126"/>
                </a:lnTo>
                <a:lnTo>
                  <a:pt x="120000" y="63065"/>
                </a:lnTo>
                <a:lnTo>
                  <a:pt x="120000" y="60003"/>
                </a:lnTo>
                <a:lnTo>
                  <a:pt x="120000" y="56934"/>
                </a:lnTo>
                <a:lnTo>
                  <a:pt x="119638" y="53873"/>
                </a:lnTo>
                <a:lnTo>
                  <a:pt x="119277" y="50812"/>
                </a:lnTo>
                <a:lnTo>
                  <a:pt x="118738" y="47927"/>
                </a:lnTo>
                <a:lnTo>
                  <a:pt x="118199" y="45043"/>
                </a:lnTo>
                <a:lnTo>
                  <a:pt x="117299" y="42166"/>
                </a:lnTo>
                <a:lnTo>
                  <a:pt x="116392" y="39459"/>
                </a:lnTo>
                <a:lnTo>
                  <a:pt x="115315" y="36582"/>
                </a:lnTo>
                <a:lnTo>
                  <a:pt x="114053" y="34059"/>
                </a:lnTo>
                <a:lnTo>
                  <a:pt x="112792" y="31351"/>
                </a:lnTo>
                <a:lnTo>
                  <a:pt x="111353" y="28828"/>
                </a:lnTo>
                <a:lnTo>
                  <a:pt x="109730" y="26490"/>
                </a:lnTo>
                <a:lnTo>
                  <a:pt x="108107" y="24144"/>
                </a:lnTo>
                <a:lnTo>
                  <a:pt x="106307" y="21806"/>
                </a:lnTo>
                <a:lnTo>
                  <a:pt x="104507" y="19644"/>
                </a:lnTo>
                <a:lnTo>
                  <a:pt x="102338" y="17660"/>
                </a:lnTo>
                <a:lnTo>
                  <a:pt x="100361" y="15675"/>
                </a:lnTo>
                <a:lnTo>
                  <a:pt x="98199" y="13698"/>
                </a:lnTo>
                <a:lnTo>
                  <a:pt x="95853" y="11898"/>
                </a:lnTo>
                <a:lnTo>
                  <a:pt x="93515" y="10276"/>
                </a:lnTo>
                <a:lnTo>
                  <a:pt x="91169" y="8653"/>
                </a:lnTo>
                <a:lnTo>
                  <a:pt x="88646" y="7214"/>
                </a:lnTo>
                <a:lnTo>
                  <a:pt x="85946" y="5953"/>
                </a:lnTo>
                <a:lnTo>
                  <a:pt x="83423" y="4691"/>
                </a:lnTo>
                <a:lnTo>
                  <a:pt x="80722" y="3607"/>
                </a:lnTo>
                <a:lnTo>
                  <a:pt x="77838" y="2707"/>
                </a:lnTo>
                <a:lnTo>
                  <a:pt x="74953" y="1807"/>
                </a:lnTo>
                <a:lnTo>
                  <a:pt x="72069" y="1268"/>
                </a:lnTo>
                <a:lnTo>
                  <a:pt x="69192" y="722"/>
                </a:lnTo>
                <a:lnTo>
                  <a:pt x="66123" y="368"/>
                </a:lnTo>
                <a:lnTo>
                  <a:pt x="63061" y="7"/>
                </a:lnTo>
                <a:close/>
              </a:path>
            </a:pathLst>
          </a:cu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Shape 161"/>
          <p:cNvSpPr/>
          <p:nvPr/>
        </p:nvSpPr>
        <p:spPr>
          <a:xfrm>
            <a:off x="1598900" y="3767051"/>
            <a:ext cx="6429300" cy="496500"/>
          </a:xfrm>
          <a:prstGeom prst="roundRect">
            <a:avLst>
              <a:gd name="adj" fmla="val 16667"/>
            </a:avLst>
          </a:pr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799" dist="38100" dir="2700000" algn="tl" rotWithShape="0">
              <a:srgbClr val="000000">
                <a:alpha val="400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s-AR" sz="16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5-Planificar </a:t>
            </a:r>
            <a:r>
              <a:rPr lang="es-AR" sz="16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 TIC promoviendo las competencias de Educación Digital según la discapacidad o problemática.</a:t>
            </a:r>
          </a:p>
        </p:txBody>
      </p:sp>
      <p:sp>
        <p:nvSpPr>
          <p:cNvPr id="162" name="Shape 162"/>
          <p:cNvSpPr/>
          <p:nvPr/>
        </p:nvSpPr>
        <p:spPr>
          <a:xfrm>
            <a:off x="1178191" y="3934844"/>
            <a:ext cx="209700" cy="214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4861" y="39459"/>
                </a:moveTo>
                <a:lnTo>
                  <a:pt x="85946" y="39820"/>
                </a:lnTo>
                <a:lnTo>
                  <a:pt x="87023" y="40181"/>
                </a:lnTo>
                <a:lnTo>
                  <a:pt x="87930" y="40904"/>
                </a:lnTo>
                <a:lnTo>
                  <a:pt x="89007" y="41981"/>
                </a:lnTo>
                <a:lnTo>
                  <a:pt x="89730" y="43066"/>
                </a:lnTo>
                <a:lnTo>
                  <a:pt x="90092" y="44504"/>
                </a:lnTo>
                <a:lnTo>
                  <a:pt x="90269" y="45950"/>
                </a:lnTo>
                <a:lnTo>
                  <a:pt x="90269" y="47027"/>
                </a:lnTo>
                <a:lnTo>
                  <a:pt x="89907" y="48112"/>
                </a:lnTo>
                <a:lnTo>
                  <a:pt x="89546" y="49012"/>
                </a:lnTo>
                <a:lnTo>
                  <a:pt x="88830" y="49912"/>
                </a:lnTo>
                <a:lnTo>
                  <a:pt x="58561" y="80356"/>
                </a:lnTo>
                <a:lnTo>
                  <a:pt x="57661" y="81256"/>
                </a:lnTo>
                <a:lnTo>
                  <a:pt x="56399" y="81979"/>
                </a:lnTo>
                <a:lnTo>
                  <a:pt x="55138" y="82517"/>
                </a:lnTo>
                <a:lnTo>
                  <a:pt x="53876" y="82702"/>
                </a:lnTo>
                <a:lnTo>
                  <a:pt x="52253" y="82702"/>
                </a:lnTo>
                <a:lnTo>
                  <a:pt x="50992" y="82340"/>
                </a:lnTo>
                <a:lnTo>
                  <a:pt x="49907" y="81617"/>
                </a:lnTo>
                <a:lnTo>
                  <a:pt x="48830" y="80902"/>
                </a:lnTo>
                <a:lnTo>
                  <a:pt x="33692" y="65765"/>
                </a:lnTo>
                <a:lnTo>
                  <a:pt x="32976" y="64688"/>
                </a:lnTo>
                <a:lnTo>
                  <a:pt x="32253" y="63603"/>
                </a:lnTo>
                <a:lnTo>
                  <a:pt x="31892" y="62342"/>
                </a:lnTo>
                <a:lnTo>
                  <a:pt x="31892" y="61080"/>
                </a:lnTo>
                <a:lnTo>
                  <a:pt x="31892" y="59819"/>
                </a:lnTo>
                <a:lnTo>
                  <a:pt x="32253" y="58557"/>
                </a:lnTo>
                <a:lnTo>
                  <a:pt x="32976" y="57480"/>
                </a:lnTo>
                <a:lnTo>
                  <a:pt x="33692" y="56580"/>
                </a:lnTo>
                <a:lnTo>
                  <a:pt x="34776" y="55673"/>
                </a:lnTo>
                <a:lnTo>
                  <a:pt x="35853" y="55134"/>
                </a:lnTo>
                <a:lnTo>
                  <a:pt x="37115" y="54773"/>
                </a:lnTo>
                <a:lnTo>
                  <a:pt x="38376" y="54596"/>
                </a:lnTo>
                <a:lnTo>
                  <a:pt x="39638" y="54773"/>
                </a:lnTo>
                <a:lnTo>
                  <a:pt x="40722" y="55134"/>
                </a:lnTo>
                <a:lnTo>
                  <a:pt x="41984" y="55673"/>
                </a:lnTo>
                <a:lnTo>
                  <a:pt x="42884" y="56580"/>
                </a:lnTo>
                <a:lnTo>
                  <a:pt x="52976" y="66487"/>
                </a:lnTo>
                <a:lnTo>
                  <a:pt x="78738" y="41804"/>
                </a:lnTo>
                <a:lnTo>
                  <a:pt x="79822" y="40720"/>
                </a:lnTo>
                <a:lnTo>
                  <a:pt x="81084" y="40004"/>
                </a:lnTo>
                <a:lnTo>
                  <a:pt x="82338" y="39643"/>
                </a:lnTo>
                <a:lnTo>
                  <a:pt x="83784" y="39459"/>
                </a:lnTo>
                <a:close/>
                <a:moveTo>
                  <a:pt x="56938" y="7"/>
                </a:moveTo>
                <a:lnTo>
                  <a:pt x="53876" y="368"/>
                </a:lnTo>
                <a:lnTo>
                  <a:pt x="50807" y="722"/>
                </a:lnTo>
                <a:lnTo>
                  <a:pt x="47930" y="1268"/>
                </a:lnTo>
                <a:lnTo>
                  <a:pt x="45046" y="1807"/>
                </a:lnTo>
                <a:lnTo>
                  <a:pt x="42161" y="2707"/>
                </a:lnTo>
                <a:lnTo>
                  <a:pt x="39461" y="3607"/>
                </a:lnTo>
                <a:lnTo>
                  <a:pt x="36576" y="4691"/>
                </a:lnTo>
                <a:lnTo>
                  <a:pt x="34053" y="5953"/>
                </a:lnTo>
                <a:lnTo>
                  <a:pt x="31353" y="7214"/>
                </a:lnTo>
                <a:lnTo>
                  <a:pt x="28830" y="8653"/>
                </a:lnTo>
                <a:lnTo>
                  <a:pt x="26484" y="10276"/>
                </a:lnTo>
                <a:lnTo>
                  <a:pt x="24146" y="11898"/>
                </a:lnTo>
                <a:lnTo>
                  <a:pt x="21800" y="13698"/>
                </a:lnTo>
                <a:lnTo>
                  <a:pt x="19638" y="15675"/>
                </a:lnTo>
                <a:lnTo>
                  <a:pt x="17661" y="17660"/>
                </a:lnTo>
                <a:lnTo>
                  <a:pt x="15676" y="19644"/>
                </a:lnTo>
                <a:lnTo>
                  <a:pt x="13692" y="21806"/>
                </a:lnTo>
                <a:lnTo>
                  <a:pt x="11892" y="24144"/>
                </a:lnTo>
                <a:lnTo>
                  <a:pt x="10269" y="26490"/>
                </a:lnTo>
                <a:lnTo>
                  <a:pt x="8646" y="28828"/>
                </a:lnTo>
                <a:lnTo>
                  <a:pt x="7207" y="31351"/>
                </a:lnTo>
                <a:lnTo>
                  <a:pt x="5946" y="34059"/>
                </a:lnTo>
                <a:lnTo>
                  <a:pt x="4684" y="36582"/>
                </a:lnTo>
                <a:lnTo>
                  <a:pt x="3607" y="39459"/>
                </a:lnTo>
                <a:lnTo>
                  <a:pt x="2700" y="42166"/>
                </a:lnTo>
                <a:lnTo>
                  <a:pt x="1800" y="45043"/>
                </a:lnTo>
                <a:lnTo>
                  <a:pt x="1261" y="47927"/>
                </a:lnTo>
                <a:lnTo>
                  <a:pt x="722" y="50812"/>
                </a:lnTo>
                <a:lnTo>
                  <a:pt x="361" y="53873"/>
                </a:lnTo>
                <a:lnTo>
                  <a:pt x="0" y="56934"/>
                </a:lnTo>
                <a:lnTo>
                  <a:pt x="0" y="60003"/>
                </a:lnTo>
                <a:lnTo>
                  <a:pt x="0" y="63065"/>
                </a:lnTo>
                <a:lnTo>
                  <a:pt x="361" y="66126"/>
                </a:lnTo>
                <a:lnTo>
                  <a:pt x="722" y="69187"/>
                </a:lnTo>
                <a:lnTo>
                  <a:pt x="1261" y="72072"/>
                </a:lnTo>
                <a:lnTo>
                  <a:pt x="1800" y="74956"/>
                </a:lnTo>
                <a:lnTo>
                  <a:pt x="2700" y="77833"/>
                </a:lnTo>
                <a:lnTo>
                  <a:pt x="3607" y="80540"/>
                </a:lnTo>
                <a:lnTo>
                  <a:pt x="4684" y="83425"/>
                </a:lnTo>
                <a:lnTo>
                  <a:pt x="5946" y="85940"/>
                </a:lnTo>
                <a:lnTo>
                  <a:pt x="7207" y="88648"/>
                </a:lnTo>
                <a:lnTo>
                  <a:pt x="8646" y="91171"/>
                </a:lnTo>
                <a:lnTo>
                  <a:pt x="10269" y="93509"/>
                </a:lnTo>
                <a:lnTo>
                  <a:pt x="11892" y="95855"/>
                </a:lnTo>
                <a:lnTo>
                  <a:pt x="13692" y="98193"/>
                </a:lnTo>
                <a:lnTo>
                  <a:pt x="15676" y="100355"/>
                </a:lnTo>
                <a:lnTo>
                  <a:pt x="17661" y="102339"/>
                </a:lnTo>
                <a:lnTo>
                  <a:pt x="19638" y="104324"/>
                </a:lnTo>
                <a:lnTo>
                  <a:pt x="21800" y="106301"/>
                </a:lnTo>
                <a:lnTo>
                  <a:pt x="24146" y="108108"/>
                </a:lnTo>
                <a:lnTo>
                  <a:pt x="26484" y="109723"/>
                </a:lnTo>
                <a:lnTo>
                  <a:pt x="28830" y="111346"/>
                </a:lnTo>
                <a:lnTo>
                  <a:pt x="31353" y="112792"/>
                </a:lnTo>
                <a:lnTo>
                  <a:pt x="34053" y="114046"/>
                </a:lnTo>
                <a:lnTo>
                  <a:pt x="36576" y="115308"/>
                </a:lnTo>
                <a:lnTo>
                  <a:pt x="39461" y="116392"/>
                </a:lnTo>
                <a:lnTo>
                  <a:pt x="42161" y="117292"/>
                </a:lnTo>
                <a:lnTo>
                  <a:pt x="45046" y="118192"/>
                </a:lnTo>
                <a:lnTo>
                  <a:pt x="47930" y="118731"/>
                </a:lnTo>
                <a:lnTo>
                  <a:pt x="50807" y="119277"/>
                </a:lnTo>
                <a:lnTo>
                  <a:pt x="53876" y="119638"/>
                </a:lnTo>
                <a:lnTo>
                  <a:pt x="56938" y="119992"/>
                </a:lnTo>
                <a:lnTo>
                  <a:pt x="63061" y="119992"/>
                </a:lnTo>
                <a:lnTo>
                  <a:pt x="66123" y="119638"/>
                </a:lnTo>
                <a:lnTo>
                  <a:pt x="69192" y="119277"/>
                </a:lnTo>
                <a:lnTo>
                  <a:pt x="72069" y="118731"/>
                </a:lnTo>
                <a:lnTo>
                  <a:pt x="74953" y="118192"/>
                </a:lnTo>
                <a:lnTo>
                  <a:pt x="77838" y="117292"/>
                </a:lnTo>
                <a:lnTo>
                  <a:pt x="80722" y="116392"/>
                </a:lnTo>
                <a:lnTo>
                  <a:pt x="83423" y="115308"/>
                </a:lnTo>
                <a:lnTo>
                  <a:pt x="85946" y="114046"/>
                </a:lnTo>
                <a:lnTo>
                  <a:pt x="88646" y="112792"/>
                </a:lnTo>
                <a:lnTo>
                  <a:pt x="91169" y="111346"/>
                </a:lnTo>
                <a:lnTo>
                  <a:pt x="93515" y="109723"/>
                </a:lnTo>
                <a:lnTo>
                  <a:pt x="95853" y="108108"/>
                </a:lnTo>
                <a:lnTo>
                  <a:pt x="98199" y="106301"/>
                </a:lnTo>
                <a:lnTo>
                  <a:pt x="100361" y="104324"/>
                </a:lnTo>
                <a:lnTo>
                  <a:pt x="102338" y="102339"/>
                </a:lnTo>
                <a:lnTo>
                  <a:pt x="104507" y="100355"/>
                </a:lnTo>
                <a:lnTo>
                  <a:pt x="106307" y="98193"/>
                </a:lnTo>
                <a:lnTo>
                  <a:pt x="108107" y="95855"/>
                </a:lnTo>
                <a:lnTo>
                  <a:pt x="109730" y="93509"/>
                </a:lnTo>
                <a:lnTo>
                  <a:pt x="111353" y="91171"/>
                </a:lnTo>
                <a:lnTo>
                  <a:pt x="112792" y="88648"/>
                </a:lnTo>
                <a:lnTo>
                  <a:pt x="114053" y="85940"/>
                </a:lnTo>
                <a:lnTo>
                  <a:pt x="115315" y="83425"/>
                </a:lnTo>
                <a:lnTo>
                  <a:pt x="116392" y="80540"/>
                </a:lnTo>
                <a:lnTo>
                  <a:pt x="117299" y="77833"/>
                </a:lnTo>
                <a:lnTo>
                  <a:pt x="118199" y="74956"/>
                </a:lnTo>
                <a:lnTo>
                  <a:pt x="118738" y="72072"/>
                </a:lnTo>
                <a:lnTo>
                  <a:pt x="119277" y="69187"/>
                </a:lnTo>
                <a:lnTo>
                  <a:pt x="119638" y="66126"/>
                </a:lnTo>
                <a:lnTo>
                  <a:pt x="120000" y="63065"/>
                </a:lnTo>
                <a:lnTo>
                  <a:pt x="120000" y="60003"/>
                </a:lnTo>
                <a:lnTo>
                  <a:pt x="120000" y="56934"/>
                </a:lnTo>
                <a:lnTo>
                  <a:pt x="119638" y="53873"/>
                </a:lnTo>
                <a:lnTo>
                  <a:pt x="119277" y="50812"/>
                </a:lnTo>
                <a:lnTo>
                  <a:pt x="118738" y="47927"/>
                </a:lnTo>
                <a:lnTo>
                  <a:pt x="118199" y="45043"/>
                </a:lnTo>
                <a:lnTo>
                  <a:pt x="117299" y="42166"/>
                </a:lnTo>
                <a:lnTo>
                  <a:pt x="116392" y="39459"/>
                </a:lnTo>
                <a:lnTo>
                  <a:pt x="115315" y="36582"/>
                </a:lnTo>
                <a:lnTo>
                  <a:pt x="114053" y="34059"/>
                </a:lnTo>
                <a:lnTo>
                  <a:pt x="112792" y="31351"/>
                </a:lnTo>
                <a:lnTo>
                  <a:pt x="111353" y="28828"/>
                </a:lnTo>
                <a:lnTo>
                  <a:pt x="109730" y="26490"/>
                </a:lnTo>
                <a:lnTo>
                  <a:pt x="108107" y="24144"/>
                </a:lnTo>
                <a:lnTo>
                  <a:pt x="106307" y="21806"/>
                </a:lnTo>
                <a:lnTo>
                  <a:pt x="104507" y="19644"/>
                </a:lnTo>
                <a:lnTo>
                  <a:pt x="102338" y="17660"/>
                </a:lnTo>
                <a:lnTo>
                  <a:pt x="100361" y="15675"/>
                </a:lnTo>
                <a:lnTo>
                  <a:pt x="98199" y="13698"/>
                </a:lnTo>
                <a:lnTo>
                  <a:pt x="95853" y="11898"/>
                </a:lnTo>
                <a:lnTo>
                  <a:pt x="93515" y="10276"/>
                </a:lnTo>
                <a:lnTo>
                  <a:pt x="91169" y="8653"/>
                </a:lnTo>
                <a:lnTo>
                  <a:pt x="88646" y="7214"/>
                </a:lnTo>
                <a:lnTo>
                  <a:pt x="85946" y="5953"/>
                </a:lnTo>
                <a:lnTo>
                  <a:pt x="83423" y="4691"/>
                </a:lnTo>
                <a:lnTo>
                  <a:pt x="80722" y="3607"/>
                </a:lnTo>
                <a:lnTo>
                  <a:pt x="77838" y="2707"/>
                </a:lnTo>
                <a:lnTo>
                  <a:pt x="74953" y="1807"/>
                </a:lnTo>
                <a:lnTo>
                  <a:pt x="72069" y="1268"/>
                </a:lnTo>
                <a:lnTo>
                  <a:pt x="69192" y="722"/>
                </a:lnTo>
                <a:lnTo>
                  <a:pt x="66123" y="368"/>
                </a:lnTo>
                <a:lnTo>
                  <a:pt x="63061" y="7"/>
                </a:lnTo>
                <a:close/>
              </a:path>
            </a:pathLst>
          </a:custGeom>
          <a:solidFill>
            <a:srgbClr val="DEA900"/>
          </a:solidFill>
          <a:ln w="254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20" name="Diapo 4-NORM_02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715404" y="47148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Shape 665"/>
          <p:cNvSpPr/>
          <p:nvPr/>
        </p:nvSpPr>
        <p:spPr>
          <a:xfrm>
            <a:off x="214283" y="1381983"/>
            <a:ext cx="7858200" cy="484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Durante esta propuesta de formación pudiste conocer: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292100" rtl="0">
              <a:spcBef>
                <a:spcPts val="600"/>
              </a:spcBef>
              <a:buClr>
                <a:schemeClr val="accent2"/>
              </a:buClr>
              <a:buSzPct val="100000"/>
              <a:buFont typeface="Noto Sans Symbols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conceptos de Tecnología de apoyo y de la accesibilidad.</a:t>
            </a:r>
          </a:p>
          <a:p>
            <a:pPr marL="457200" lvl="1" indent="-292100" rtl="0">
              <a:spcBef>
                <a:spcPts val="600"/>
              </a:spcBef>
              <a:buClr>
                <a:schemeClr val="accent2"/>
              </a:buClr>
              <a:buSzPct val="100000"/>
              <a:buFont typeface="Noto Sans Symbols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Las implicancias del Diseño Universal para el Aprendizaje.</a:t>
            </a:r>
          </a:p>
          <a:p>
            <a:pPr marL="457200" marR="0" lvl="1" indent="-292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100000"/>
              <a:buFont typeface="Noto Sans Symbols"/>
              <a:buChar char="✓"/>
            </a:pPr>
            <a:r>
              <a:rPr lang="es-AR" sz="1200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Los marcos pedagógicos que conforman el Plan Nacional Integral de Educación Digital (PLANIED): las Orientaciones Pedagógicas y las Competencias de Educación Digital.</a:t>
            </a:r>
          </a:p>
          <a:p>
            <a:pPr marL="457200" lvl="1" indent="-292100" rtl="0">
              <a:spcBef>
                <a:spcPts val="600"/>
              </a:spcBef>
              <a:buClr>
                <a:schemeClr val="accent2"/>
              </a:buClr>
              <a:buSzPct val="100000"/>
              <a:buFont typeface="Tahoma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recursos específicos según NEE</a:t>
            </a:r>
          </a:p>
          <a:p>
            <a:pPr marL="173037" marR="0" lvl="1" indent="-7937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292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Font typeface="Noto Sans Symbols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Shape 666"/>
          <p:cNvSpPr/>
          <p:nvPr/>
        </p:nvSpPr>
        <p:spPr>
          <a:xfrm>
            <a:off x="214282" y="500047"/>
            <a:ext cx="9144000" cy="357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Síntesis.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Calibri"/>
              <a:buNone/>
            </a:pPr>
            <a:r>
              <a:rPr lang="es-AR" sz="1800" b="0" i="0" u="none" strike="noStrike" cap="none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Repasemos lo visto hasta ahora en este taller…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Shape 671"/>
          <p:cNvSpPr/>
          <p:nvPr/>
        </p:nvSpPr>
        <p:spPr>
          <a:xfrm>
            <a:off x="285717" y="928675"/>
            <a:ext cx="8643997" cy="64294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2" name="Shape 672"/>
          <p:cNvSpPr/>
          <p:nvPr/>
        </p:nvSpPr>
        <p:spPr>
          <a:xfrm>
            <a:off x="142843" y="428610"/>
            <a:ext cx="7358114" cy="178594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3" name="Shape 673"/>
          <p:cNvSpPr/>
          <p:nvPr/>
        </p:nvSpPr>
        <p:spPr>
          <a:xfrm>
            <a:off x="214282" y="500047"/>
            <a:ext cx="9144000" cy="35718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Síntesis.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ct val="25000"/>
              <a:buFont typeface="Calibri"/>
              <a:buNone/>
            </a:pPr>
            <a:r>
              <a:rPr lang="es-AR" sz="1800" b="0" i="0" u="none" strike="noStrike" cap="none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Repasemos lo visto hasta ahora en este taller…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Shape 674"/>
          <p:cNvSpPr/>
          <p:nvPr/>
        </p:nvSpPr>
        <p:spPr>
          <a:xfrm>
            <a:off x="214283" y="1373183"/>
            <a:ext cx="7858179" cy="4841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Durante esta propuesta de formación pudiste conocer: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215900" rtl="0">
              <a:spcBef>
                <a:spcPts val="600"/>
              </a:spcBef>
              <a:buClr>
                <a:schemeClr val="accent2"/>
              </a:buClr>
              <a:buFont typeface="Noto Sans Symbols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conceptos de Tecnología de apoyo y de la accesibilidad.</a:t>
            </a:r>
          </a:p>
          <a:p>
            <a:pPr marL="457200" lvl="1" indent="-215900" rtl="0">
              <a:spcBef>
                <a:spcPts val="600"/>
              </a:spcBef>
              <a:buClr>
                <a:schemeClr val="accent2"/>
              </a:buClr>
              <a:buFont typeface="Noto Sans Symbols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Las implicancias del Diseño Universal para el Aprendizaje.</a:t>
            </a:r>
          </a:p>
          <a:p>
            <a:pPr marL="457200" lvl="1" indent="-215900" rtl="0">
              <a:spcBef>
                <a:spcPts val="600"/>
              </a:spcBef>
              <a:buClr>
                <a:schemeClr val="accent2"/>
              </a:buClr>
              <a:buFont typeface="Noto Sans Symbols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marcos pedagógicos que conforman el Plan Nacional Integral de Educación Digital (PLANIED): las Orientaciones Pedagógicas y las Competencias de Educación Digital.</a:t>
            </a:r>
          </a:p>
          <a:p>
            <a:pPr marL="457200" lvl="1" indent="-215900" rtl="0">
              <a:spcBef>
                <a:spcPts val="600"/>
              </a:spcBef>
              <a:buClr>
                <a:schemeClr val="accent2"/>
              </a:buClr>
              <a:buFont typeface="Tahoma"/>
              <a:buChar char="✓"/>
            </a:pPr>
            <a:r>
              <a:rPr lang="es-AR" sz="120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recursos específicos según NEE.</a:t>
            </a:r>
          </a:p>
          <a:p>
            <a:pPr marL="457200" marR="0" lvl="1" indent="-215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Font typeface="Noto Sans Symbols"/>
              <a:buChar char="✓"/>
            </a:pPr>
            <a:r>
              <a:rPr lang="es-AR" sz="1200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Proyectos escolares</a:t>
            </a:r>
            <a:r>
              <a:rPr lang="es-AR" sz="1200" b="1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s-AR" sz="1200" b="0" i="0" u="none" strike="noStrike" cap="none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rPr>
              <a:t>planificados con TIC.</a:t>
            </a:r>
          </a:p>
          <a:p>
            <a:pPr marL="173037" marR="0" lvl="1" indent="-7937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173037" marR="0" lvl="1" indent="-7937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1" indent="-292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Font typeface="Noto Sans Symbols"/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Shape 680"/>
          <p:cNvSpPr txBox="1"/>
          <p:nvPr/>
        </p:nvSpPr>
        <p:spPr>
          <a:xfrm>
            <a:off x="260850" y="1127350"/>
            <a:ext cx="8622300" cy="46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-AR" sz="2200" b="1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Síntesis.</a:t>
            </a:r>
            <a:endParaRPr lang="es-AR" sz="2200" b="1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s-AR" sz="18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Repasemos lo visto hasta ahora en este taller…</a:t>
            </a:r>
          </a:p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endParaRPr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1" name="Shape 681"/>
          <p:cNvSpPr txBox="1"/>
          <p:nvPr/>
        </p:nvSpPr>
        <p:spPr>
          <a:xfrm>
            <a:off x="260850" y="1550100"/>
            <a:ext cx="8076300" cy="256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rtl="0">
              <a:spcBef>
                <a:spcPts val="0"/>
              </a:spcBef>
              <a:buNone/>
            </a:pPr>
            <a:r>
              <a:rPr lang="es-A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Durante esta propuesta de formación pudiste conocer:</a:t>
            </a:r>
          </a:p>
          <a:p>
            <a:pPr marL="457200" lvl="0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1" indent="-215900" rtl="0">
              <a:spcBef>
                <a:spcPts val="600"/>
              </a:spcBef>
              <a:buClr>
                <a:srgbClr val="FF0000"/>
              </a:buClr>
              <a:buFont typeface="Noto Sans Symbols"/>
              <a:buChar char="✓"/>
            </a:pPr>
            <a:r>
              <a:rPr lang="es-AR" sz="1200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conceptos de Tecnología de apoyo y de la accesibilidad.</a:t>
            </a:r>
          </a:p>
          <a:p>
            <a:pPr marL="457200" lvl="1" indent="-215900" rtl="0">
              <a:spcBef>
                <a:spcPts val="600"/>
              </a:spcBef>
              <a:buClr>
                <a:srgbClr val="FF0000"/>
              </a:buClr>
              <a:buFont typeface="Noto Sans Symbols"/>
              <a:buChar char="✓"/>
            </a:pPr>
            <a:r>
              <a:rPr lang="es-AR" sz="1200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Las implicancias del Diseño Universal para el Aprendizaje.</a:t>
            </a:r>
          </a:p>
          <a:p>
            <a:pPr marL="457200" lvl="1" indent="-215900" rtl="0">
              <a:spcBef>
                <a:spcPts val="600"/>
              </a:spcBef>
              <a:buClr>
                <a:srgbClr val="FF0000"/>
              </a:buClr>
              <a:buFont typeface="Noto Sans Symbols"/>
              <a:buChar char="✓"/>
            </a:pPr>
            <a:r>
              <a:rPr lang="es-AR" sz="1200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marcos pedagógicos que conforman el Plan Nacional Integral de Educación Digital (PLANIED): las Orientaciones Pedagógicas y las Competencias de Educación Digital.</a:t>
            </a:r>
          </a:p>
          <a:p>
            <a:pPr marL="457200" lvl="1" indent="-215900" rtl="0">
              <a:spcBef>
                <a:spcPts val="600"/>
              </a:spcBef>
              <a:buClr>
                <a:srgbClr val="FF0000"/>
              </a:buClr>
              <a:buFont typeface="Tahoma"/>
              <a:buChar char="✓"/>
            </a:pPr>
            <a:r>
              <a:rPr lang="es-AR" sz="1200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Los recursos específicos según </a:t>
            </a:r>
            <a:r>
              <a:rPr lang="es-AR" sz="1200" dirty="0" smtClean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necesidad.</a:t>
            </a:r>
            <a:endParaRPr lang="es-AR" sz="1200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457200" lvl="1" indent="-215900" rtl="0">
              <a:spcBef>
                <a:spcPts val="1200"/>
              </a:spcBef>
              <a:buClr>
                <a:srgbClr val="FF0000"/>
              </a:buClr>
              <a:buFont typeface="Noto Sans Symbols"/>
              <a:buChar char="✓"/>
            </a:pPr>
            <a:r>
              <a:rPr lang="es-AR" sz="1200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Proyectos escolares</a:t>
            </a:r>
            <a:r>
              <a:rPr lang="es-AR" sz="1200" b="1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s-AR" sz="1200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planificados con TIC.</a:t>
            </a:r>
          </a:p>
          <a:p>
            <a:pPr marL="457200" lvl="1" indent="-292100" rtl="0">
              <a:spcBef>
                <a:spcPts val="1200"/>
              </a:spcBef>
              <a:buClr>
                <a:srgbClr val="FF0000"/>
              </a:buClr>
              <a:buSzPct val="100000"/>
              <a:buFont typeface="Tahoma"/>
              <a:buChar char="✓"/>
            </a:pPr>
            <a:r>
              <a:rPr lang="es-AR" sz="1200" dirty="0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Realización de propuestas usando el programa </a:t>
            </a:r>
            <a:r>
              <a:rPr lang="es-AR" sz="1200" dirty="0" err="1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EdiLim</a:t>
            </a:r>
            <a:endParaRPr lang="es-AR" sz="1200" dirty="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173037" lvl="1" indent="-7937" algn="just" rtl="0">
              <a:spcBef>
                <a:spcPts val="1200"/>
              </a:spcBef>
              <a:buNone/>
            </a:pPr>
            <a:endParaRPr sz="12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Shape 698"/>
          <p:cNvSpPr/>
          <p:nvPr/>
        </p:nvSpPr>
        <p:spPr>
          <a:xfrm>
            <a:off x="214282" y="928675"/>
            <a:ext cx="8286807" cy="114300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" name="Shape 699"/>
          <p:cNvSpPr/>
          <p:nvPr/>
        </p:nvSpPr>
        <p:spPr>
          <a:xfrm>
            <a:off x="142843" y="428610"/>
            <a:ext cx="8643997" cy="64294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" name="Shape 700"/>
          <p:cNvSpPr/>
          <p:nvPr/>
        </p:nvSpPr>
        <p:spPr>
          <a:xfrm>
            <a:off x="214282" y="500047"/>
            <a:ext cx="8072494" cy="6302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Encuesta.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1" name="Shape 701"/>
          <p:cNvSpPr/>
          <p:nvPr/>
        </p:nvSpPr>
        <p:spPr>
          <a:xfrm>
            <a:off x="214282" y="1452141"/>
            <a:ext cx="8501121" cy="61555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7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Ahora nos gustaría conocer tu opinión acerca de este taller. 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7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Valoramos mucho tus sugerencias para mejorarlo y diseñar los próximos:</a:t>
            </a:r>
          </a:p>
        </p:txBody>
      </p:sp>
      <p:sp>
        <p:nvSpPr>
          <p:cNvPr id="702" name="Shape 702"/>
          <p:cNvSpPr/>
          <p:nvPr/>
        </p:nvSpPr>
        <p:spPr>
          <a:xfrm>
            <a:off x="214282" y="2000246"/>
            <a:ext cx="8429682" cy="3539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17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Accedé</a:t>
            </a:r>
            <a:r>
              <a:rPr lang="es-AR" sz="17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desde </a:t>
            </a:r>
            <a:r>
              <a:rPr lang="es-AR" sz="1700" b="0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aquí</a:t>
            </a:r>
            <a:r>
              <a:rPr lang="es-AR" sz="17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 nuestra encuesta.</a:t>
            </a:r>
          </a:p>
        </p:txBody>
      </p:sp>
      <p:grpSp>
        <p:nvGrpSpPr>
          <p:cNvPr id="703" name="Shape 703" descr="imagen con la idea de completar encuestas."/>
          <p:cNvGrpSpPr/>
          <p:nvPr/>
        </p:nvGrpSpPr>
        <p:grpSpPr>
          <a:xfrm>
            <a:off x="1761017" y="2448299"/>
            <a:ext cx="5864608" cy="1928826"/>
            <a:chOff x="285717" y="2428874"/>
            <a:chExt cx="5864608" cy="1928826"/>
          </a:xfrm>
        </p:grpSpPr>
        <p:pic>
          <p:nvPicPr>
            <p:cNvPr id="704" name="Shape 704" descr="C:\Users\ext_sperez\Desktop\Taller Orientaciones de Educación Digital\Encuesta 2.jp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85717" y="2428874"/>
              <a:ext cx="5864608" cy="19288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5" name="Shape 705" descr="C:\Users\ext_sperez\Desktop\Taller Orientaciones de Educación Digital\Encuesta 1.png"/>
            <p:cNvPicPr preferRelativeResize="0"/>
            <p:nvPr/>
          </p:nvPicPr>
          <p:blipFill rotWithShape="1">
            <a:blip r:embed="rId5">
              <a:alphaModFix/>
            </a:blip>
            <a:srcRect r="26228"/>
            <a:stretch/>
          </p:blipFill>
          <p:spPr>
            <a:xfrm>
              <a:off x="4929189" y="3631426"/>
              <a:ext cx="1071570" cy="7262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07" name="Shape 707"/>
          <p:cNvSpPr/>
          <p:nvPr/>
        </p:nvSpPr>
        <p:spPr>
          <a:xfrm>
            <a:off x="36510" y="1059582"/>
            <a:ext cx="9144000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Calibri"/>
              <a:buNone/>
            </a:pPr>
            <a:r>
              <a:rPr lang="es-AR" sz="1800" b="1" i="0" u="none" strike="noStrike" cap="none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¡¡Esperamos que este taller haya sido valioso para tu formación!!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Shape 712"/>
          <p:cNvSpPr/>
          <p:nvPr/>
        </p:nvSpPr>
        <p:spPr>
          <a:xfrm>
            <a:off x="142843" y="428610"/>
            <a:ext cx="8643997" cy="57150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Shape 713"/>
          <p:cNvSpPr/>
          <p:nvPr/>
        </p:nvSpPr>
        <p:spPr>
          <a:xfrm>
            <a:off x="214282" y="500047"/>
            <a:ext cx="8072494" cy="50006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 dirty="0" smtClean="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Bibliografía.</a:t>
            </a:r>
            <a:endParaRPr lang="es-AR" sz="2200" b="1" i="0" u="none" strike="noStrike" cap="none" dirty="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4" name="Shape 714"/>
          <p:cNvSpPr/>
          <p:nvPr/>
        </p:nvSpPr>
        <p:spPr>
          <a:xfrm>
            <a:off x="714348" y="1571628"/>
            <a:ext cx="7572527" cy="30003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numCol="1" anchor="t" anchorCtr="0">
            <a:noAutofit/>
          </a:bodyPr>
          <a:lstStyle/>
          <a:p>
            <a:pPr lvl="0">
              <a:buFont typeface="Arial" pitchFamily="34" charset="0"/>
              <a:buChar char="•"/>
            </a:pPr>
            <a:r>
              <a:rPr lang="es-AR" u="sng" dirty="0" err="1" smtClean="0">
                <a:hlinkClick r:id="rId4"/>
              </a:rPr>
              <a:t>Atedis</a:t>
            </a:r>
            <a:r>
              <a:rPr lang="es-AR" u="sng" dirty="0" smtClean="0">
                <a:hlinkClick r:id="rId4"/>
              </a:rPr>
              <a:t>. Tecnología de Apoyo. UBA.</a:t>
            </a:r>
            <a:r>
              <a:rPr lang="es-ES" dirty="0" smtClean="0"/>
              <a:t> </a:t>
            </a:r>
          </a:p>
          <a:p>
            <a:pPr lvl="0">
              <a:buFont typeface="Arial" pitchFamily="34" charset="0"/>
              <a:buChar char="•"/>
            </a:pPr>
            <a:endParaRPr lang="es-ES" dirty="0" smtClean="0"/>
          </a:p>
          <a:p>
            <a:pPr lvl="0">
              <a:buFont typeface="Arial" pitchFamily="34" charset="0"/>
              <a:buChar char="•"/>
            </a:pPr>
            <a:r>
              <a:rPr lang="es-AR" u="sng" dirty="0" smtClean="0">
                <a:hlinkClick r:id="rId5"/>
              </a:rPr>
              <a:t>Borja, C. (2012). ¿Qué es la Tecnología </a:t>
            </a:r>
            <a:r>
              <a:rPr lang="es-AR" u="sng" dirty="0" err="1" smtClean="0">
                <a:hlinkClick r:id="rId5"/>
              </a:rPr>
              <a:t>Asistiva</a:t>
            </a:r>
            <a:r>
              <a:rPr lang="es-AR" u="sng" dirty="0" smtClean="0">
                <a:hlinkClick r:id="rId5"/>
              </a:rPr>
              <a:t>? </a:t>
            </a:r>
            <a:endParaRPr lang="es-AR" u="sng" dirty="0" smtClean="0"/>
          </a:p>
          <a:p>
            <a:pPr lvl="0">
              <a:buFont typeface="Arial" pitchFamily="34" charset="0"/>
              <a:buChar char="•"/>
            </a:pPr>
            <a:endParaRPr lang="es-ES" dirty="0" smtClean="0"/>
          </a:p>
          <a:p>
            <a:pPr lvl="0">
              <a:buFont typeface="Arial" pitchFamily="34" charset="0"/>
              <a:buChar char="•"/>
            </a:pPr>
            <a:r>
              <a:rPr lang="es-AR" u="sng" dirty="0" smtClean="0">
                <a:hlinkClick r:id="rId6"/>
              </a:rPr>
              <a:t>CAST (2008). Guía para el Diseño Universal del Aprendizaje (DUA)</a:t>
            </a:r>
            <a:r>
              <a:rPr lang="es-AR" dirty="0" smtClean="0"/>
              <a:t>. </a:t>
            </a:r>
          </a:p>
          <a:p>
            <a:pPr lvl="0">
              <a:buFont typeface="Arial" pitchFamily="34" charset="0"/>
              <a:buChar char="•"/>
            </a:pPr>
            <a:endParaRPr lang="es-ES" dirty="0" smtClean="0"/>
          </a:p>
          <a:p>
            <a:pPr lvl="0">
              <a:buFont typeface="Arial" pitchFamily="34" charset="0"/>
              <a:buChar char="•"/>
            </a:pPr>
            <a:r>
              <a:rPr lang="es-AR" u="sng" dirty="0" smtClean="0">
                <a:hlinkClick r:id="rId7"/>
              </a:rPr>
              <a:t>Ministerio de la Presidencia. (2010) Gobierno de España. Guía de accesibilidad de documentos PDF</a:t>
            </a:r>
            <a:r>
              <a:rPr lang="es-AR" dirty="0" smtClean="0"/>
              <a:t>.</a:t>
            </a:r>
          </a:p>
          <a:p>
            <a:pPr lvl="0">
              <a:buFont typeface="Arial" pitchFamily="34" charset="0"/>
              <a:buChar char="•"/>
            </a:pPr>
            <a:endParaRPr lang="es-ES" dirty="0" smtClean="0"/>
          </a:p>
          <a:p>
            <a:pPr lvl="0">
              <a:buFont typeface="Arial" pitchFamily="34" charset="0"/>
              <a:buChar char="•"/>
            </a:pPr>
            <a:r>
              <a:rPr lang="es-AR" u="sng" dirty="0" smtClean="0">
                <a:hlinkClick r:id="rId8"/>
              </a:rPr>
              <a:t>Peral, A. (2011). Manual práctico para hacer textos accesibles para estudiantes con diversidad funcional. Universidad Complutense de Madrid.</a:t>
            </a:r>
            <a:endParaRPr lang="es-ES" dirty="0" smtClean="0"/>
          </a:p>
          <a:p>
            <a:r>
              <a:rPr lang="es-ES" dirty="0" smtClean="0"/>
              <a:t> </a:t>
            </a:r>
          </a:p>
          <a:p>
            <a:r>
              <a:rPr lang="es-ES" sz="1600" dirty="0" smtClean="0"/>
              <a:t> </a:t>
            </a:r>
          </a:p>
          <a:p>
            <a:r>
              <a:rPr lang="es-ES" sz="1600" dirty="0" smtClean="0"/>
              <a:t> </a:t>
            </a:r>
          </a:p>
          <a:p>
            <a:pPr lvl="0" algn="just" rtl="0">
              <a:spcBef>
                <a:spcPts val="0"/>
              </a:spcBef>
              <a:buNone/>
            </a:pPr>
            <a:endParaRPr lang="es-AR" sz="1500" u="sng" dirty="0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Diapo 44-NORM_01-0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8501090" y="457201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Shape 632"/>
          <p:cNvSpPr/>
          <p:nvPr/>
        </p:nvSpPr>
        <p:spPr>
          <a:xfrm>
            <a:off x="0" y="2786064"/>
            <a:ext cx="9144000" cy="928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s-AR" sz="40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¡Gracias!</a:t>
            </a:r>
            <a:endParaRPr lang="es-AR" sz="40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3" name="Shape 6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14343" y="0"/>
            <a:ext cx="4178700" cy="24381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3 CuadroTexto"/>
          <p:cNvSpPr txBox="1"/>
          <p:nvPr/>
        </p:nvSpPr>
        <p:spPr>
          <a:xfrm>
            <a:off x="5357818" y="4143386"/>
            <a:ext cx="3214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600" dirty="0" smtClean="0"/>
              <a:t>ceciliaromamineduc@gmail.com</a:t>
            </a:r>
            <a:endParaRPr lang="es-E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/>
        </p:nvSpPr>
        <p:spPr>
          <a:xfrm>
            <a:off x="142843" y="500047"/>
            <a:ext cx="8643997" cy="64294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Shape 168"/>
          <p:cNvSpPr/>
          <p:nvPr/>
        </p:nvSpPr>
        <p:spPr>
          <a:xfrm>
            <a:off x="214280" y="642925"/>
            <a:ext cx="1617600" cy="630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25000"/>
              <a:buFont typeface="Calibri"/>
              <a:buNone/>
            </a:pPr>
            <a:r>
              <a:rPr lang="es-AR" sz="2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Contenidos:</a:t>
            </a:r>
          </a:p>
        </p:txBody>
      </p:sp>
      <p:sp>
        <p:nvSpPr>
          <p:cNvPr id="170" name="Shape 170"/>
          <p:cNvSpPr/>
          <p:nvPr/>
        </p:nvSpPr>
        <p:spPr>
          <a:xfrm>
            <a:off x="6367473" y="2500309"/>
            <a:ext cx="1562111" cy="214312"/>
          </a:xfrm>
          <a:prstGeom prst="roundRect">
            <a:avLst>
              <a:gd name="adj" fmla="val 16667"/>
            </a:avLst>
          </a:prstGeom>
          <a:solidFill>
            <a:srgbClr val="00AEEF">
              <a:alpha val="0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Shape 171"/>
          <p:cNvSpPr/>
          <p:nvPr/>
        </p:nvSpPr>
        <p:spPr>
          <a:xfrm>
            <a:off x="6438912" y="2714625"/>
            <a:ext cx="1562111" cy="285750"/>
          </a:xfrm>
          <a:prstGeom prst="roundRect">
            <a:avLst>
              <a:gd name="adj" fmla="val 16667"/>
            </a:avLst>
          </a:prstGeom>
          <a:solidFill>
            <a:srgbClr val="00AEEF">
              <a:alpha val="0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Shape 172"/>
          <p:cNvSpPr/>
          <p:nvPr/>
        </p:nvSpPr>
        <p:spPr>
          <a:xfrm>
            <a:off x="1214425" y="1453225"/>
            <a:ext cx="2106000" cy="2261533"/>
          </a:xfrm>
          <a:prstGeom prst="rect">
            <a:avLst/>
          </a:prstGeom>
          <a:solidFill>
            <a:srgbClr val="C8E3F9">
              <a:alpha val="89020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55600" marR="0" lvl="1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s-AR" dirty="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ecnología </a:t>
            </a:r>
            <a:r>
              <a:rPr lang="es-AR" sz="14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asistiva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y accesibilidad.</a:t>
            </a:r>
          </a:p>
          <a:p>
            <a:pPr marL="355600" marR="0" lvl="1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Diseño Universal para el Aprendizaje.</a:t>
            </a:r>
          </a:p>
          <a:p>
            <a:pPr marL="355600" marR="0" lvl="1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Marcos pedagógicos del   PLANIED:</a:t>
            </a:r>
          </a:p>
          <a:p>
            <a:pPr marL="355600" marR="0" lvl="2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Orientaciones Pedagógicas y</a:t>
            </a:r>
          </a:p>
          <a:p>
            <a:pPr marL="355600" marR="0" lvl="1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Competencias de educación digital</a:t>
            </a:r>
          </a:p>
        </p:txBody>
      </p:sp>
      <p:grpSp>
        <p:nvGrpSpPr>
          <p:cNvPr id="173" name="Shape 173"/>
          <p:cNvGrpSpPr/>
          <p:nvPr/>
        </p:nvGrpSpPr>
        <p:grpSpPr>
          <a:xfrm>
            <a:off x="1216556" y="1142989"/>
            <a:ext cx="6853699" cy="3047539"/>
            <a:chOff x="2143" y="24476"/>
            <a:chExt cx="6853699" cy="2665797"/>
          </a:xfrm>
        </p:grpSpPr>
        <p:sp>
          <p:nvSpPr>
            <p:cNvPr id="174" name="Shape 174"/>
            <p:cNvSpPr/>
            <p:nvPr/>
          </p:nvSpPr>
          <p:spPr>
            <a:xfrm>
              <a:off x="2143" y="24476"/>
              <a:ext cx="2089500" cy="216600"/>
            </a:xfrm>
            <a:prstGeom prst="rect">
              <a:avLst/>
            </a:prstGeom>
            <a:solidFill>
              <a:srgbClr val="009DD7"/>
            </a:solidFill>
            <a:ln w="25400" cap="flat" cmpd="sng">
              <a:solidFill>
                <a:srgbClr val="009DD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Shape 175"/>
            <p:cNvSpPr txBox="1"/>
            <p:nvPr/>
          </p:nvSpPr>
          <p:spPr>
            <a:xfrm>
              <a:off x="2143" y="24476"/>
              <a:ext cx="2089500" cy="216600"/>
            </a:xfrm>
            <a:prstGeom prst="rect">
              <a:avLst/>
            </a:prstGeom>
            <a:noFill/>
            <a:ln>
              <a:noFill/>
            </a:ln>
          </p:spPr>
          <p:txBody>
            <a:bodyPr lIns="128000" tIns="73150" rIns="128000" bIns="73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libri"/>
                <a:buNone/>
              </a:pPr>
              <a:r>
                <a:rPr lang="es-AR" sz="18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Módulo 1</a:t>
              </a:r>
            </a:p>
          </p:txBody>
        </p:sp>
        <p:sp>
          <p:nvSpPr>
            <p:cNvPr id="176" name="Shape 176"/>
            <p:cNvSpPr/>
            <p:nvPr/>
          </p:nvSpPr>
          <p:spPr>
            <a:xfrm>
              <a:off x="2384241" y="24476"/>
              <a:ext cx="2089499" cy="216600"/>
            </a:xfrm>
            <a:prstGeom prst="rect">
              <a:avLst/>
            </a:prstGeom>
            <a:solidFill>
              <a:srgbClr val="38B3F5"/>
            </a:solidFill>
            <a:ln w="25400" cap="flat" cmpd="sng">
              <a:solidFill>
                <a:srgbClr val="38B3F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Shape 177"/>
            <p:cNvSpPr txBox="1"/>
            <p:nvPr/>
          </p:nvSpPr>
          <p:spPr>
            <a:xfrm>
              <a:off x="2384236" y="24487"/>
              <a:ext cx="2089500" cy="249900"/>
            </a:xfrm>
            <a:prstGeom prst="rect">
              <a:avLst/>
            </a:prstGeom>
            <a:noFill/>
            <a:ln>
              <a:noFill/>
            </a:ln>
          </p:spPr>
          <p:txBody>
            <a:bodyPr lIns="128000" tIns="73150" rIns="128000" bIns="73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libri"/>
                <a:buNone/>
              </a:pPr>
              <a:r>
                <a:rPr lang="es-AR" sz="18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Módulo 2</a:t>
              </a:r>
            </a:p>
          </p:txBody>
        </p:sp>
        <p:sp>
          <p:nvSpPr>
            <p:cNvPr id="178" name="Shape 178"/>
            <p:cNvSpPr/>
            <p:nvPr/>
          </p:nvSpPr>
          <p:spPr>
            <a:xfrm>
              <a:off x="2384236" y="313565"/>
              <a:ext cx="2089500" cy="1960535"/>
            </a:xfrm>
            <a:prstGeom prst="rect">
              <a:avLst/>
            </a:prstGeom>
            <a:solidFill>
              <a:srgbClr val="C8E3F9">
                <a:alpha val="89020"/>
              </a:srgbClr>
            </a:solidFill>
            <a:ln w="25400" cap="flat" cmpd="sng">
              <a:solidFill>
                <a:srgbClr val="C8E3F9">
                  <a:alpha val="8902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Shape 179"/>
            <p:cNvSpPr txBox="1"/>
            <p:nvPr/>
          </p:nvSpPr>
          <p:spPr>
            <a:xfrm>
              <a:off x="2384236" y="313673"/>
              <a:ext cx="2089500" cy="2376600"/>
            </a:xfrm>
            <a:prstGeom prst="rect">
              <a:avLst/>
            </a:prstGeom>
            <a:noFill/>
            <a:ln>
              <a:noFill/>
            </a:ln>
          </p:spPr>
          <p:txBody>
            <a:bodyPr lIns="80000" tIns="80000" rIns="106675" bIns="120000" anchor="t" anchorCtr="0">
              <a:noAutofit/>
            </a:bodyPr>
            <a:lstStyle/>
            <a:p>
              <a:pPr marL="355600" marR="0" lvl="1" indent="-27305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Font typeface="Calibri"/>
                <a:buChar char="•"/>
              </a:pPr>
              <a:r>
                <a:rPr lang="es-AR" b="0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Recursos digitales específicos según discapacidad.</a:t>
              </a:r>
            </a:p>
            <a:p>
              <a:pPr marL="355600" marR="0" lvl="1" indent="-27305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Font typeface="Calibri"/>
                <a:buChar char="•"/>
              </a:pPr>
              <a:r>
                <a:rPr lang="es-AR" b="0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Ejemplos de Proyectos pedagógicos</a:t>
              </a:r>
            </a:p>
            <a:p>
              <a:pPr marL="355600" marR="0" lvl="2" indent="-27305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Font typeface="Calibri"/>
                <a:buChar char="•"/>
              </a:pPr>
              <a:r>
                <a:rPr lang="es-AR" b="0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Planificación de una propuesta pedagógica con TIC</a:t>
              </a:r>
            </a:p>
          </p:txBody>
        </p:sp>
        <p:sp>
          <p:nvSpPr>
            <p:cNvPr id="180" name="Shape 180"/>
            <p:cNvSpPr/>
            <p:nvPr/>
          </p:nvSpPr>
          <p:spPr>
            <a:xfrm>
              <a:off x="4766342" y="24476"/>
              <a:ext cx="2089500" cy="216600"/>
            </a:xfrm>
            <a:prstGeom prst="rect">
              <a:avLst/>
            </a:prstGeom>
            <a:solidFill>
              <a:srgbClr val="92C9F3"/>
            </a:solidFill>
            <a:ln w="25400" cap="flat" cmpd="sng">
              <a:solidFill>
                <a:srgbClr val="92C9F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Shape 181"/>
            <p:cNvSpPr txBox="1"/>
            <p:nvPr/>
          </p:nvSpPr>
          <p:spPr>
            <a:xfrm>
              <a:off x="4766342" y="24476"/>
              <a:ext cx="2089500" cy="216600"/>
            </a:xfrm>
            <a:prstGeom prst="rect">
              <a:avLst/>
            </a:prstGeom>
            <a:noFill/>
            <a:ln>
              <a:noFill/>
            </a:ln>
          </p:spPr>
          <p:txBody>
            <a:bodyPr lIns="128000" tIns="73150" rIns="128000" bIns="73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libri"/>
                <a:buNone/>
              </a:pPr>
              <a:r>
                <a:rPr lang="es-AR" sz="18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Módulo 3</a:t>
              </a:r>
            </a:p>
          </p:txBody>
        </p:sp>
        <p:sp>
          <p:nvSpPr>
            <p:cNvPr id="182" name="Shape 182"/>
            <p:cNvSpPr txBox="1"/>
            <p:nvPr/>
          </p:nvSpPr>
          <p:spPr>
            <a:xfrm>
              <a:off x="4766336" y="295850"/>
              <a:ext cx="2089500" cy="1978249"/>
            </a:xfrm>
            <a:prstGeom prst="rect">
              <a:avLst/>
            </a:prstGeom>
            <a:solidFill>
              <a:srgbClr val="C8E3F9">
                <a:alpha val="89020"/>
              </a:srgbClr>
            </a:solidFill>
            <a:ln>
              <a:noFill/>
            </a:ln>
          </p:spPr>
          <p:txBody>
            <a:bodyPr lIns="80000" tIns="80000" rIns="106675" bIns="120000" anchor="t" anchorCtr="0">
              <a:noAutofit/>
            </a:bodyPr>
            <a:lstStyle/>
            <a:p>
              <a:pPr marL="355600" marR="0" lvl="1" indent="-27305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Font typeface="Calibri"/>
                <a:buChar char="•"/>
              </a:pPr>
              <a:r>
                <a:rPr lang="es-AR" b="0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Síntesis</a:t>
              </a:r>
            </a:p>
            <a:p>
              <a:pPr marL="355600" marR="0" lvl="1" indent="-27305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Font typeface="Calibri"/>
                <a:buChar char="•"/>
              </a:pPr>
              <a:r>
                <a:rPr lang="es-AR" b="0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Encuesta</a:t>
              </a:r>
            </a:p>
            <a:p>
              <a:pPr marL="355600" marR="0" lvl="1" indent="-27305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Font typeface="Calibri"/>
                <a:buChar char="•"/>
              </a:pPr>
              <a:r>
                <a:rPr lang="es-AR" b="0" i="0" u="none" strike="noStrike" cap="none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Bibliografía</a:t>
              </a:r>
            </a:p>
          </p:txBody>
        </p:sp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9" name="Diapo 5-NORM_02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715404" y="42148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5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Shape 188"/>
          <p:cNvGrpSpPr/>
          <p:nvPr/>
        </p:nvGrpSpPr>
        <p:grpSpPr>
          <a:xfrm>
            <a:off x="3509960" y="785757"/>
            <a:ext cx="2109200" cy="1214441"/>
            <a:chOff x="2143" y="43798"/>
            <a:chExt cx="2089559" cy="664610"/>
          </a:xfrm>
        </p:grpSpPr>
        <p:sp>
          <p:nvSpPr>
            <p:cNvPr id="189" name="Shape 189"/>
            <p:cNvSpPr/>
            <p:nvPr/>
          </p:nvSpPr>
          <p:spPr>
            <a:xfrm>
              <a:off x="2143" y="82894"/>
              <a:ext cx="2089559" cy="625515"/>
            </a:xfrm>
            <a:prstGeom prst="rect">
              <a:avLst/>
            </a:prstGeom>
            <a:solidFill>
              <a:srgbClr val="009DD7"/>
            </a:solidFill>
            <a:ln w="25400" cap="flat" cmpd="sng">
              <a:solidFill>
                <a:srgbClr val="009DD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Shape 190"/>
            <p:cNvSpPr/>
            <p:nvPr/>
          </p:nvSpPr>
          <p:spPr>
            <a:xfrm>
              <a:off x="2143" y="43798"/>
              <a:ext cx="2089559" cy="625515"/>
            </a:xfrm>
            <a:prstGeom prst="rect">
              <a:avLst/>
            </a:prstGeom>
            <a:noFill/>
            <a:ln>
              <a:noFill/>
            </a:ln>
          </p:spPr>
          <p:txBody>
            <a:bodyPr lIns="128000" tIns="73150" rIns="128000" bIns="73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25000"/>
                <a:buFont typeface="Calibri"/>
                <a:buNone/>
              </a:pPr>
              <a:r>
                <a:rPr lang="es-AR" sz="18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Módulo 1</a:t>
              </a:r>
            </a:p>
          </p:txBody>
        </p:sp>
      </p:grpSp>
      <p:sp>
        <p:nvSpPr>
          <p:cNvPr id="191" name="Shape 191"/>
          <p:cNvSpPr/>
          <p:nvPr/>
        </p:nvSpPr>
        <p:spPr>
          <a:xfrm>
            <a:off x="3500400" y="1580624"/>
            <a:ext cx="2143200" cy="2622900"/>
          </a:xfrm>
          <a:prstGeom prst="rect">
            <a:avLst/>
          </a:prstGeom>
          <a:solidFill>
            <a:srgbClr val="C5D8F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55600" marR="0" lvl="1" indent="-279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Conceptos de tecnología </a:t>
            </a:r>
            <a:r>
              <a:rPr lang="es-AR" sz="14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asistiva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y accesibilidad.</a:t>
            </a:r>
          </a:p>
          <a:p>
            <a:pPr marL="355600" marR="0" lvl="1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Diseño Universal para el Aprendizaje.</a:t>
            </a:r>
          </a:p>
          <a:p>
            <a:pPr marL="355600" marR="0" lvl="1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Marcos pedagógicos del   PLANIED:</a:t>
            </a:r>
          </a:p>
          <a:p>
            <a:pPr marL="355600" marR="0" lvl="2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Orientaciones Pedagógicas y</a:t>
            </a:r>
          </a:p>
          <a:p>
            <a:pPr marL="355600" marR="0" lvl="1" indent="-279400" algn="l" rtl="0">
              <a:lnSpc>
                <a:spcPct val="90000"/>
              </a:lnSpc>
              <a:spcBef>
                <a:spcPts val="225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Competencias de educación digital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9" name="Modulo 1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40719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s-AR" sz="2400" dirty="0">
                <a:latin typeface="Calibri"/>
                <a:ea typeface="Calibri"/>
                <a:cs typeface="Calibri"/>
                <a:sym typeface="Calibri"/>
              </a:rPr>
              <a:t>Para comenzar...</a:t>
            </a:r>
          </a:p>
        </p:txBody>
      </p:sp>
      <p:sp>
        <p:nvSpPr>
          <p:cNvPr id="197" name="Shape 197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lvl="0" algn="just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algn="just" rtl="0">
              <a:spcBef>
                <a:spcPts val="0"/>
              </a:spcBef>
              <a:buNone/>
            </a:pPr>
            <a:endParaRPr sz="2400"/>
          </a:p>
        </p:txBody>
      </p:sp>
      <p:sp>
        <p:nvSpPr>
          <p:cNvPr id="198" name="Shape 198"/>
          <p:cNvSpPr/>
          <p:nvPr/>
        </p:nvSpPr>
        <p:spPr>
          <a:xfrm>
            <a:off x="409550" y="2529675"/>
            <a:ext cx="8034300" cy="1204500"/>
          </a:xfrm>
          <a:prstGeom prst="roundRect">
            <a:avLst>
              <a:gd name="adj" fmla="val 16667"/>
            </a:avLst>
          </a:prstGeom>
          <a:solidFill>
            <a:srgbClr val="DEA9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solidFill>
                <a:schemeClr val="dk1"/>
              </a:solidFill>
            </a:endParaRPr>
          </a:p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Char char="➔"/>
            </a:pPr>
            <a:r>
              <a:rPr lang="es-AR" sz="1800" dirty="0">
                <a:solidFill>
                  <a:srgbClr val="FFFFFF"/>
                </a:solidFill>
              </a:rPr>
              <a:t>n. Brindar a las personas con discapacidades, temporales o permanentes, una propuesta pedagógica que les permita el máximo desarrollo de sus posibilidades, la integración y el pleno ejercicio de sus derechos.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800">
              <a:solidFill>
                <a:schemeClr val="dk1"/>
              </a:solidFill>
              <a:highlight>
                <a:srgbClr val="B3D9E2"/>
              </a:highlight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9" name="Shape 199"/>
          <p:cNvSpPr txBox="1"/>
          <p:nvPr/>
        </p:nvSpPr>
        <p:spPr>
          <a:xfrm>
            <a:off x="428596" y="3806425"/>
            <a:ext cx="7929618" cy="6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/>
            <a:r>
              <a:rPr lang="es-AR" sz="1600" dirty="0"/>
              <a:t>En este sentido se deben ofrecer todas las </a:t>
            </a:r>
            <a:r>
              <a:rPr lang="es-AR" sz="1600" dirty="0" smtClean="0"/>
              <a:t>ayudas posibles (ajustes razonables) para </a:t>
            </a:r>
            <a:r>
              <a:rPr lang="es-AR" sz="1600" dirty="0"/>
              <a:t>garantizar el acceso a la educación de todas las personas.</a:t>
            </a:r>
          </a:p>
        </p:txBody>
      </p:sp>
      <p:pic>
        <p:nvPicPr>
          <p:cNvPr id="200" name="Shape 200" descr="captura de pantalla de la Ley 26.206. Ley de Educación Nacional.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9537" y="1117762"/>
            <a:ext cx="5838825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Shape 201"/>
          <p:cNvSpPr/>
          <p:nvPr/>
        </p:nvSpPr>
        <p:spPr>
          <a:xfrm>
            <a:off x="6444425" y="714362"/>
            <a:ext cx="1999500" cy="1741638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DEA900"/>
          </a:solidFill>
          <a:ln w="9525" cap="flat" cmpd="sng">
            <a:solidFill>
              <a:srgbClr val="FFFFFF"/>
            </a:solidFill>
            <a:prstDash val="dash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342900" lvl="0" algn="just" rtl="0">
              <a:spcBef>
                <a:spcPts val="0"/>
              </a:spcBef>
              <a:buNone/>
            </a:pPr>
            <a:r>
              <a:rPr lang="es-AR" sz="1100" dirty="0">
                <a:solidFill>
                  <a:srgbClr val="FFFFFF"/>
                </a:solidFill>
              </a:rPr>
              <a:t>En su artículo 11 explica que los fines y</a:t>
            </a:r>
          </a:p>
          <a:p>
            <a:pPr marL="342900" lvl="0" algn="just" rtl="0">
              <a:spcBef>
                <a:spcPts val="0"/>
              </a:spcBef>
              <a:buNone/>
            </a:pPr>
            <a:r>
              <a:rPr lang="es-AR" sz="1100" dirty="0" smtClean="0">
                <a:solidFill>
                  <a:srgbClr val="FFFFFF"/>
                </a:solidFill>
              </a:rPr>
              <a:t>objetivos </a:t>
            </a:r>
            <a:r>
              <a:rPr lang="es-AR" sz="1100" dirty="0">
                <a:solidFill>
                  <a:srgbClr val="FFFFFF"/>
                </a:solidFill>
              </a:rPr>
              <a:t>de la política</a:t>
            </a:r>
          </a:p>
          <a:p>
            <a:pPr marL="342900" lvl="0" algn="just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s-AR" sz="1100" dirty="0" smtClean="0">
                <a:solidFill>
                  <a:srgbClr val="FFFFFF"/>
                </a:solidFill>
              </a:rPr>
              <a:t>educativa </a:t>
            </a:r>
            <a:r>
              <a:rPr lang="es-AR" sz="1100" dirty="0">
                <a:solidFill>
                  <a:srgbClr val="FFFFFF"/>
                </a:solidFill>
              </a:rPr>
              <a:t>nacional son:</a:t>
            </a:r>
            <a:r>
              <a:rPr lang="es-AR" sz="1100" dirty="0">
                <a:solidFill>
                  <a:schemeClr val="dk1"/>
                </a:solidFill>
              </a:rPr>
              <a:t> 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9" name="Diapo 7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715404" y="42148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Concepto de </a:t>
            </a:r>
            <a:r>
              <a:rPr lang="es-AR" sz="24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Accesibilidad.</a:t>
            </a:r>
            <a:endParaRPr lang="es-AR"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Shape 238"/>
          <p:cNvSpPr/>
          <p:nvPr/>
        </p:nvSpPr>
        <p:spPr>
          <a:xfrm>
            <a:off x="571472" y="1357304"/>
            <a:ext cx="7858180" cy="738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s-AR" dirty="0"/>
              <a:t>G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rado en el que todas las personas pueden utilizar un objeto, visitar un lugar o acceder a un servicio, independientemente de sus capacidades técnicas, cognitivas o físicas. </a:t>
            </a:r>
          </a:p>
        </p:txBody>
      </p:sp>
      <p:sp>
        <p:nvSpPr>
          <p:cNvPr id="239" name="Shape 239"/>
          <p:cNvSpPr txBox="1"/>
          <p:nvPr/>
        </p:nvSpPr>
        <p:spPr>
          <a:xfrm>
            <a:off x="642910" y="2428874"/>
            <a:ext cx="4000528" cy="523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Opciones de Accesibilidad </a:t>
            </a:r>
            <a:r>
              <a:rPr lang="es-AR" sz="1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del SO  </a:t>
            </a:r>
            <a:r>
              <a:rPr lang="es-AR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Windows.</a:t>
            </a:r>
          </a:p>
        </p:txBody>
      </p:sp>
      <p:pic>
        <p:nvPicPr>
          <p:cNvPr id="240" name="Shape 240" descr="ícono de accesibilidad de Window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85918" y="3071816"/>
            <a:ext cx="816600" cy="73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 descr="C:\Users\ext_lfrino\Documents\Plantillas para presentaciones\Pie de página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sp>
        <p:nvSpPr>
          <p:cNvPr id="7" name="Shape 239"/>
          <p:cNvSpPr txBox="1"/>
          <p:nvPr/>
        </p:nvSpPr>
        <p:spPr>
          <a:xfrm>
            <a:off x="5214942" y="2428874"/>
            <a:ext cx="3071834" cy="523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dirty="0" smtClean="0"/>
              <a:t>Acceso Universal del SO </a:t>
            </a:r>
            <a:r>
              <a:rPr lang="es-AR" dirty="0" err="1" smtClean="0"/>
              <a:t>Huayra</a:t>
            </a:r>
            <a:r>
              <a:rPr lang="es-AR" sz="1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lang="es-AR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7 Imagen" descr="ícono de acceso universal de Huayra.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7950" y="3071816"/>
            <a:ext cx="571504" cy="571504"/>
          </a:xfrm>
          <a:prstGeom prst="rect">
            <a:avLst/>
          </a:prstGeom>
        </p:spPr>
      </p:pic>
      <p:pic>
        <p:nvPicPr>
          <p:cNvPr id="9" name="Diapo 8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72528" y="41433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Diseño Universal para el Aprendizaje (DUA</a:t>
            </a:r>
            <a:r>
              <a:rPr lang="es-AR" sz="2400" b="1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  <a:endParaRPr lang="es-AR"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2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Shape 272"/>
          <p:cNvSpPr txBox="1">
            <a:spLocks noGrp="1"/>
          </p:cNvSpPr>
          <p:nvPr>
            <p:ph idx="1"/>
          </p:nvPr>
        </p:nvSpPr>
        <p:spPr>
          <a:xfrm>
            <a:off x="311151" y="1071553"/>
            <a:ext cx="8261378" cy="349727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lvl="0" indent="-342900" algn="just">
              <a:spcBef>
                <a:spcPts val="0"/>
              </a:spcBef>
              <a:buClr>
                <a:srgbClr val="000000"/>
              </a:buClr>
              <a:buSzPct val="25000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 Diseño Universal destaca un concepto emergente que es el de la Inteligencia </a:t>
            </a:r>
            <a:r>
              <a:rPr lang="es-AR" sz="1400" b="0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Ambiental</a:t>
            </a:r>
            <a:r>
              <a:rPr lang="es-AR" sz="140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342900" lvl="0" indent="-342900" algn="just">
              <a:spcBef>
                <a:spcPts val="0"/>
              </a:spcBef>
              <a:buClr>
                <a:srgbClr val="000000"/>
              </a:buClr>
              <a:buSzPct val="25000"/>
              <a:buNone/>
            </a:pPr>
            <a:r>
              <a:rPr lang="es-AR" sz="140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(Ron Mace, </a:t>
            </a:r>
            <a:r>
              <a:rPr lang="es-ES" sz="1400" dirty="0" smtClean="0"/>
              <a:t>1941-1994)</a:t>
            </a:r>
            <a:endParaRPr lang="es-AR" sz="140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 objetivo                 Crear entornos urbanos y herramientas que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 puedan utilizar por el mayor número de personas posible.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 Educación                   Busca desarrollar diferentes maneras de ayudar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 los alumnos con discapacidad a conseguir el acceso al currículo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 la educación.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3" name="Shape 273" descr="ícono que indica las opciones de accesibilidad de un sitio web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57883" y="1571617"/>
            <a:ext cx="1571636" cy="252758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Shape 274"/>
          <p:cNvSpPr txBox="1"/>
          <p:nvPr/>
        </p:nvSpPr>
        <p:spPr>
          <a:xfrm>
            <a:off x="4572000" y="1142990"/>
            <a:ext cx="184730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Shape 275" descr="flecha."/>
          <p:cNvSpPr/>
          <p:nvPr/>
        </p:nvSpPr>
        <p:spPr>
          <a:xfrm>
            <a:off x="1285852" y="2071684"/>
            <a:ext cx="508800" cy="142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D5B8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Shape 276" descr="flecha."/>
          <p:cNvSpPr/>
          <p:nvPr/>
        </p:nvSpPr>
        <p:spPr>
          <a:xfrm>
            <a:off x="1428728" y="2928940"/>
            <a:ext cx="571499" cy="142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D5B8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Shape 277"/>
          <p:cNvSpPr txBox="1"/>
          <p:nvPr/>
        </p:nvSpPr>
        <p:spPr>
          <a:xfrm>
            <a:off x="311150" y="3604675"/>
            <a:ext cx="5202600" cy="748500"/>
          </a:xfrm>
          <a:prstGeom prst="rect">
            <a:avLst/>
          </a:prstGeom>
          <a:solidFill>
            <a:srgbClr val="C8EFFE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s-AR" sz="11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 ampliar la explicación sobre el DUA se recomienda ingresar a</a:t>
            </a:r>
            <a:r>
              <a:rPr lang="es-AR" sz="1100" dirty="0"/>
              <a:t>l documento: </a:t>
            </a:r>
            <a:r>
              <a:rPr lang="es-AR" sz="1200" b="1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(CAST-Centro para la Tecnología Especial Aplicada-Wakefield, MA)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Shape 278"/>
          <p:cNvSpPr/>
          <p:nvPr/>
        </p:nvSpPr>
        <p:spPr>
          <a:xfrm flipH="1">
            <a:off x="7477400" y="2289925"/>
            <a:ext cx="1497300" cy="1241700"/>
          </a:xfrm>
          <a:prstGeom prst="homePlate">
            <a:avLst>
              <a:gd name="adj" fmla="val 29793"/>
            </a:avLst>
          </a:prstGeom>
          <a:solidFill>
            <a:srgbClr val="DEA900"/>
          </a:solidFill>
          <a:ln w="9525" cap="flat" cmpd="sng">
            <a:solidFill>
              <a:srgbClr val="FFFFFF"/>
            </a:solidFill>
            <a:prstDash val="dashDot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s-AR" sz="1200">
                <a:solidFill>
                  <a:srgbClr val="FFFFFF"/>
                </a:solidFill>
              </a:rPr>
              <a:t>Ejemplo de íconos que indican el tipo de accesibilidad del sitio web.</a:t>
            </a:r>
          </a:p>
        </p:txBody>
      </p:sp>
      <p:pic>
        <p:nvPicPr>
          <p:cNvPr id="10" name="Picture 3" descr="C:\Users\ext_lfrino\Documents\Plantillas para presentaciones\Pie de página.jp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0" y="4584911"/>
            <a:ext cx="9144000" cy="558589"/>
          </a:xfrm>
          <a:prstGeom prst="rect">
            <a:avLst/>
          </a:prstGeom>
          <a:noFill/>
        </p:spPr>
      </p:pic>
      <p:pic>
        <p:nvPicPr>
          <p:cNvPr id="11" name="Diapo 9-NORM_01-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643966" y="414338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4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1_simple-light-2">
  <a:themeElements>
    <a:clrScheme name="PLANIED">
      <a:dk1>
        <a:srgbClr val="000000"/>
      </a:dk1>
      <a:lt1>
        <a:srgbClr val="FFFFFF"/>
      </a:lt1>
      <a:dk2>
        <a:srgbClr val="1F497D"/>
      </a:dk2>
      <a:lt2>
        <a:srgbClr val="EBEBEE"/>
      </a:lt2>
      <a:accent1>
        <a:srgbClr val="547DBF"/>
      </a:accent1>
      <a:accent2>
        <a:srgbClr val="EB4335"/>
      </a:accent2>
      <a:accent3>
        <a:srgbClr val="30A953"/>
      </a:accent3>
      <a:accent4>
        <a:srgbClr val="6ECDDD"/>
      </a:accent4>
      <a:accent5>
        <a:srgbClr val="FBBC12"/>
      </a:accent5>
      <a:accent6>
        <a:srgbClr val="00AEEF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lantillas VF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3015</TotalTime>
  <Words>2359</Words>
  <Application>Microsoft Office PowerPoint</Application>
  <PresentationFormat>Presentación en pantalla (16:9)</PresentationFormat>
  <Paragraphs>347</Paragraphs>
  <Slides>45</Slides>
  <Notes>45</Notes>
  <HiddenSlides>0</HiddenSlides>
  <MMClips>36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45</vt:i4>
      </vt:variant>
    </vt:vector>
  </HeadingPairs>
  <TitlesOfParts>
    <vt:vector size="54" baseType="lpstr">
      <vt:lpstr>Arial</vt:lpstr>
      <vt:lpstr>Calibri</vt:lpstr>
      <vt:lpstr>Verdana</vt:lpstr>
      <vt:lpstr>Montserrat</vt:lpstr>
      <vt:lpstr>Ubuntu</vt:lpstr>
      <vt:lpstr>Tahoma</vt:lpstr>
      <vt:lpstr>Noto Sans Symbols</vt:lpstr>
      <vt:lpstr>1_simple-light-2</vt:lpstr>
      <vt:lpstr>Plantillas VF</vt:lpstr>
      <vt:lpstr>Diapositiva 1</vt:lpstr>
      <vt:lpstr>Diapositiva 2</vt:lpstr>
      <vt:lpstr>Diapositiva 3</vt:lpstr>
      <vt:lpstr>Diapositiva 4</vt:lpstr>
      <vt:lpstr>Diapositiva 5</vt:lpstr>
      <vt:lpstr>Diapositiva 6</vt:lpstr>
      <vt:lpstr>Para comenzar...</vt:lpstr>
      <vt:lpstr>Concepto de Accesibilidad.</vt:lpstr>
      <vt:lpstr>Diseño Universal para el Aprendizaje (DUA). </vt:lpstr>
      <vt:lpstr>Diseño Universal para el Aprendizaje (DUA).</vt:lpstr>
      <vt:lpstr> Tecnología Asistiva o Adaptativa.</vt:lpstr>
      <vt:lpstr>Speech to Text (STT): Programas que traducen de voz a texto (on line). </vt:lpstr>
      <vt:lpstr>Algunas recomendaciones de accesibilidad.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Recursos digitales específicos. </vt:lpstr>
      <vt:lpstr>Recursos específicos según discapacidad. </vt:lpstr>
      <vt:lpstr>Recursos para personas con discapacidad intelectual.</vt:lpstr>
      <vt:lpstr>Recursos para personas con baja visión y ceguera. </vt:lpstr>
      <vt:lpstr>Recursos para personas con discapacidad motora. </vt:lpstr>
      <vt:lpstr>Recursos para personas sordas. </vt:lpstr>
      <vt:lpstr>Diapositiva 27</vt:lpstr>
      <vt:lpstr>Diapositiva 28</vt:lpstr>
      <vt:lpstr>Diapositiva 29</vt:lpstr>
      <vt:lpstr>Diapositiva 30</vt:lpstr>
      <vt:lpstr>Diapositiva 31</vt:lpstr>
      <vt:lpstr>Recursos digitales a considerar para planificar...</vt:lpstr>
      <vt:lpstr>Diapositiva 33</vt:lpstr>
      <vt:lpstr>Reflexión final...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Rodrigo Santos</dc:creator>
  <cp:lastModifiedBy>Rodrigo Santos</cp:lastModifiedBy>
  <cp:revision>162</cp:revision>
  <dcterms:modified xsi:type="dcterms:W3CDTF">2017-12-05T16:47:02Z</dcterms:modified>
</cp:coreProperties>
</file>