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7"/>
  </p:notesMasterIdLst>
  <p:sldIdLst>
    <p:sldId id="256" r:id="rId2"/>
    <p:sldId id="257" r:id="rId3"/>
    <p:sldId id="258" r:id="rId4"/>
    <p:sldId id="259" r:id="rId5"/>
    <p:sldId id="260" r:id="rId6"/>
    <p:sldId id="261" r:id="rId7"/>
    <p:sldId id="264" r:id="rId8"/>
    <p:sldId id="265" r:id="rId9"/>
    <p:sldId id="266" r:id="rId10"/>
    <p:sldId id="267" r:id="rId11"/>
    <p:sldId id="268" r:id="rId12"/>
    <p:sldId id="269" r:id="rId13"/>
    <p:sldId id="263" r:id="rId14"/>
    <p:sldId id="270" r:id="rId15"/>
    <p:sldId id="262" r:id="rId1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88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B54E752-BF22-4D28-A00A-49AD7F5B2F1A}" type="datetimeFigureOut">
              <a:rPr lang="es-ES"/>
              <a:pPr>
                <a:defRPr/>
              </a:pPr>
              <a:t>03/11/2011</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AR"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AR"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E68ABB3-42E6-43D8-BF12-DFAF7F258503}" type="slidenum">
              <a:rPr lang="es-AR"/>
              <a:pPr>
                <a:defRPr/>
              </a:pPr>
              <a:t>‹Nº›</a:t>
            </a:fld>
            <a:endParaRPr lang="es-AR"/>
          </a:p>
        </p:txBody>
      </p:sp>
    </p:spTree>
    <p:extLst>
      <p:ext uri="{BB962C8B-B14F-4D97-AF65-F5344CB8AC3E}">
        <p14:creationId xmlns:p14="http://schemas.microsoft.com/office/powerpoint/2010/main" val="2667959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Marcador de imagen de diapositiva"/>
          <p:cNvSpPr>
            <a:spLocks noGrp="1" noRot="1" noChangeAspect="1"/>
          </p:cNvSpPr>
          <p:nvPr>
            <p:ph type="sldImg"/>
          </p:nvPr>
        </p:nvSpPr>
        <p:spPr bwMode="auto">
          <a:noFill/>
          <a:ln>
            <a:solidFill>
              <a:srgbClr val="000000"/>
            </a:solidFill>
            <a:miter lim="800000"/>
            <a:headEnd/>
            <a:tailEnd/>
          </a:ln>
        </p:spPr>
      </p:sp>
      <p:sp>
        <p:nvSpPr>
          <p:cNvPr id="29698"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AR" smtClean="0"/>
          </a:p>
        </p:txBody>
      </p:sp>
      <p:sp>
        <p:nvSpPr>
          <p:cNvPr id="29699"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F9E2913-06D9-4CD2-ABBE-97C77548D7A6}" type="slidenum">
              <a:rPr lang="es-AR"/>
              <a:pPr fontAlgn="base">
                <a:spcBef>
                  <a:spcPct val="0"/>
                </a:spcBef>
                <a:spcAft>
                  <a:spcPct val="0"/>
                </a:spcAft>
              </a:pPr>
              <a:t>15</a:t>
            </a:fld>
            <a:endParaRPr 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6 Redondear rectángulo de esquina diagonal"/>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7 Título"/>
          <p:cNvSpPr>
            <a:spLocks noGrp="1"/>
          </p:cNvSpPr>
          <p:nvPr>
            <p:ph type="ctrTitle"/>
          </p:nvPr>
        </p:nvSpPr>
        <p:spPr>
          <a:xfrm>
            <a:off x="464234" y="381001"/>
            <a:ext cx="8229600" cy="2209800"/>
          </a:xfrm>
        </p:spPr>
        <p:txBody>
          <a:bodyPr lIns="45720" rIns="228600"/>
          <a:lstStyle>
            <a:lvl1pPr marL="0" algn="r">
              <a:defRPr sz="4800"/>
            </a:lvl1pPr>
            <a:extLst/>
          </a:lstStyle>
          <a:p>
            <a:r>
              <a:rPr lang="es-ES" smtClean="0"/>
              <a:t>Haga clic para modificar el estilo de título del patrón</a:t>
            </a:r>
            <a:endParaRPr lang="en-US"/>
          </a:p>
        </p:txBody>
      </p:sp>
      <p:sp>
        <p:nvSpPr>
          <p:cNvPr id="9" name="8 Subtítulo"/>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5" name="9 Marcador de fecha"/>
          <p:cNvSpPr>
            <a:spLocks noGrp="1"/>
          </p:cNvSpPr>
          <p:nvPr>
            <p:ph type="dt" sz="half" idx="10"/>
          </p:nvPr>
        </p:nvSpPr>
        <p:spPr>
          <a:xfrm>
            <a:off x="5562600" y="6508750"/>
            <a:ext cx="3001963" cy="274638"/>
          </a:xfrm>
        </p:spPr>
        <p:txBody>
          <a:bodyPr vert="horz" rtlCol="0"/>
          <a:lstStyle>
            <a:lvl1pPr>
              <a:defRPr/>
            </a:lvl1pPr>
            <a:extLst/>
          </a:lstStyle>
          <a:p>
            <a:pPr>
              <a:defRPr/>
            </a:pPr>
            <a:fld id="{F779C907-AD53-45FF-8B7F-A52B02521F98}" type="datetimeFigureOut">
              <a:rPr lang="es-ES"/>
              <a:pPr>
                <a:defRPr/>
              </a:pPr>
              <a:t>03/11/2011</a:t>
            </a:fld>
            <a:endParaRPr lang="es-AR"/>
          </a:p>
        </p:txBody>
      </p:sp>
      <p:sp>
        <p:nvSpPr>
          <p:cNvPr id="6" name="10 Marcador de número de diapositiva"/>
          <p:cNvSpPr>
            <a:spLocks noGrp="1"/>
          </p:cNvSpPr>
          <p:nvPr>
            <p:ph type="sldNum" sz="quarter" idx="11"/>
          </p:nvPr>
        </p:nvSpPr>
        <p:spPr>
          <a:xfrm>
            <a:off x="8639175" y="6508750"/>
            <a:ext cx="463550" cy="274638"/>
          </a:xfrm>
        </p:spPr>
        <p:txBody>
          <a:bodyPr vert="horz" rtlCol="0"/>
          <a:lstStyle>
            <a:lvl1pPr>
              <a:defRPr smtClean="0">
                <a:solidFill>
                  <a:schemeClr val="tx2">
                    <a:shade val="90000"/>
                  </a:schemeClr>
                </a:solidFill>
              </a:defRPr>
            </a:lvl1pPr>
            <a:extLst/>
          </a:lstStyle>
          <a:p>
            <a:pPr>
              <a:defRPr/>
            </a:pPr>
            <a:fld id="{22438C4A-AAF8-4DF6-8239-0C914B66E5BD}" type="slidenum">
              <a:rPr lang="es-AR"/>
              <a:pPr>
                <a:defRPr/>
              </a:pPr>
              <a:t>‹Nº›</a:t>
            </a:fld>
            <a:endParaRPr lang="es-AR"/>
          </a:p>
        </p:txBody>
      </p:sp>
      <p:sp>
        <p:nvSpPr>
          <p:cNvPr id="7" name="11 Marcador de pie de página"/>
          <p:cNvSpPr>
            <a:spLocks noGrp="1"/>
          </p:cNvSpPr>
          <p:nvPr>
            <p:ph type="ftr" sz="quarter" idx="12"/>
          </p:nvPr>
        </p:nvSpPr>
        <p:spPr>
          <a:xfrm>
            <a:off x="1600200" y="6508750"/>
            <a:ext cx="3906838" cy="274638"/>
          </a:xfrm>
        </p:spPr>
        <p:txBody>
          <a:bodyPr vert="horz" rtlCol="0"/>
          <a:lstStyle>
            <a:lvl1pPr>
              <a:defRPr/>
            </a:lvl1pPr>
            <a:extLst/>
          </a:lstStyle>
          <a:p>
            <a:pPr>
              <a:defRPr/>
            </a:pPr>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 Marcador de pie de página"/>
          <p:cNvSpPr>
            <a:spLocks noGrp="1"/>
          </p:cNvSpPr>
          <p:nvPr>
            <p:ph type="ftr" sz="quarter" idx="10"/>
          </p:nvPr>
        </p:nvSpPr>
        <p:spPr/>
        <p:txBody>
          <a:bodyPr/>
          <a:lstStyle>
            <a:lvl1pPr>
              <a:defRPr/>
            </a:lvl1pPr>
          </a:lstStyle>
          <a:p>
            <a:pPr>
              <a:defRPr/>
            </a:pPr>
            <a:endParaRPr lang="es-AR"/>
          </a:p>
        </p:txBody>
      </p:sp>
      <p:sp>
        <p:nvSpPr>
          <p:cNvPr id="5" name="13 Marcador de fecha"/>
          <p:cNvSpPr>
            <a:spLocks noGrp="1"/>
          </p:cNvSpPr>
          <p:nvPr>
            <p:ph type="dt" sz="half" idx="11"/>
          </p:nvPr>
        </p:nvSpPr>
        <p:spPr/>
        <p:txBody>
          <a:bodyPr/>
          <a:lstStyle>
            <a:lvl1pPr>
              <a:defRPr/>
            </a:lvl1pPr>
          </a:lstStyle>
          <a:p>
            <a:pPr>
              <a:defRPr/>
            </a:pPr>
            <a:fld id="{CA40DE48-83EE-4847-9B2C-935FAD346887}" type="datetimeFigureOut">
              <a:rPr lang="es-ES"/>
              <a:pPr>
                <a:defRPr/>
              </a:pPr>
              <a:t>03/11/2011</a:t>
            </a:fld>
            <a:endParaRPr lang="es-AR"/>
          </a:p>
        </p:txBody>
      </p:sp>
      <p:sp>
        <p:nvSpPr>
          <p:cNvPr id="6" name="22 Marcador de número de diapositiva"/>
          <p:cNvSpPr>
            <a:spLocks noGrp="1"/>
          </p:cNvSpPr>
          <p:nvPr>
            <p:ph type="sldNum" sz="quarter" idx="12"/>
          </p:nvPr>
        </p:nvSpPr>
        <p:spPr/>
        <p:txBody>
          <a:bodyPr/>
          <a:lstStyle>
            <a:lvl1pPr>
              <a:defRPr/>
            </a:lvl1pPr>
          </a:lstStyle>
          <a:p>
            <a:pPr>
              <a:defRPr/>
            </a:pPr>
            <a:fld id="{EEC4B658-674F-4E58-BAE3-9036D5C82512}" type="slidenum">
              <a:rPr lang="es-AR"/>
              <a:pPr>
                <a:defRPr/>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lvl1pPr algn="l">
              <a:defRPr/>
            </a:lvl1pPr>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 Marcador de pie de página"/>
          <p:cNvSpPr>
            <a:spLocks noGrp="1"/>
          </p:cNvSpPr>
          <p:nvPr>
            <p:ph type="ftr" sz="quarter" idx="10"/>
          </p:nvPr>
        </p:nvSpPr>
        <p:spPr/>
        <p:txBody>
          <a:bodyPr/>
          <a:lstStyle>
            <a:lvl1pPr>
              <a:defRPr/>
            </a:lvl1pPr>
          </a:lstStyle>
          <a:p>
            <a:pPr>
              <a:defRPr/>
            </a:pPr>
            <a:endParaRPr lang="es-AR"/>
          </a:p>
        </p:txBody>
      </p:sp>
      <p:sp>
        <p:nvSpPr>
          <p:cNvPr id="5" name="13 Marcador de fecha"/>
          <p:cNvSpPr>
            <a:spLocks noGrp="1"/>
          </p:cNvSpPr>
          <p:nvPr>
            <p:ph type="dt" sz="half" idx="11"/>
          </p:nvPr>
        </p:nvSpPr>
        <p:spPr/>
        <p:txBody>
          <a:bodyPr/>
          <a:lstStyle>
            <a:lvl1pPr>
              <a:defRPr/>
            </a:lvl1pPr>
          </a:lstStyle>
          <a:p>
            <a:pPr>
              <a:defRPr/>
            </a:pPr>
            <a:fld id="{A630794B-63D4-478A-98A8-3C1FC02CA25C}" type="datetimeFigureOut">
              <a:rPr lang="es-ES"/>
              <a:pPr>
                <a:defRPr/>
              </a:pPr>
              <a:t>03/11/2011</a:t>
            </a:fld>
            <a:endParaRPr lang="es-AR"/>
          </a:p>
        </p:txBody>
      </p:sp>
      <p:sp>
        <p:nvSpPr>
          <p:cNvPr id="6" name="22 Marcador de número de diapositiva"/>
          <p:cNvSpPr>
            <a:spLocks noGrp="1"/>
          </p:cNvSpPr>
          <p:nvPr>
            <p:ph type="sldNum" sz="quarter" idx="12"/>
          </p:nvPr>
        </p:nvSpPr>
        <p:spPr/>
        <p:txBody>
          <a:bodyPr/>
          <a:lstStyle>
            <a:lvl1pPr>
              <a:defRPr/>
            </a:lvl1pPr>
          </a:lstStyle>
          <a:p>
            <a:pPr>
              <a:defRPr/>
            </a:pPr>
            <a:fld id="{F82AF935-A5FF-4881-8BA8-105BFD63AC42}" type="slidenum">
              <a:rPr lang="es-AR"/>
              <a:pPr>
                <a:defRPr/>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6 Rectángulo"/>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3 Marcador de fecha"/>
          <p:cNvSpPr>
            <a:spLocks noGrp="1"/>
          </p:cNvSpPr>
          <p:nvPr>
            <p:ph type="dt" sz="half" idx="10"/>
          </p:nvPr>
        </p:nvSpPr>
        <p:spPr/>
        <p:txBody>
          <a:bodyPr/>
          <a:lstStyle>
            <a:lvl1pPr>
              <a:defRPr/>
            </a:lvl1pPr>
            <a:extLst/>
          </a:lstStyle>
          <a:p>
            <a:pPr>
              <a:defRPr/>
            </a:pPr>
            <a:fld id="{5CFC64F0-08BE-4295-97BE-C5B30C88B753}" type="datetimeFigureOut">
              <a:rPr lang="es-ES"/>
              <a:pPr>
                <a:defRPr/>
              </a:pPr>
              <a:t>03/11/2011</a:t>
            </a:fld>
            <a:endParaRPr lang="es-AR"/>
          </a:p>
        </p:txBody>
      </p:sp>
      <p:sp>
        <p:nvSpPr>
          <p:cNvPr id="6" name="4 Marcador de pie de página"/>
          <p:cNvSpPr>
            <a:spLocks noGrp="1"/>
          </p:cNvSpPr>
          <p:nvPr>
            <p:ph type="ftr" sz="quarter" idx="11"/>
          </p:nvPr>
        </p:nvSpPr>
        <p:spPr/>
        <p:txBody>
          <a:bodyPr/>
          <a:lstStyle>
            <a:lvl1pPr>
              <a:defRPr/>
            </a:lvl1pPr>
            <a:extLst/>
          </a:lstStyle>
          <a:p>
            <a:pPr>
              <a:defRPr/>
            </a:pPr>
            <a:endParaRPr lang="es-AR"/>
          </a:p>
        </p:txBody>
      </p:sp>
      <p:sp>
        <p:nvSpPr>
          <p:cNvPr id="7" name="5 Marcador de número de diapositiva"/>
          <p:cNvSpPr>
            <a:spLocks noGrp="1"/>
          </p:cNvSpPr>
          <p:nvPr>
            <p:ph type="sldNum" sz="quarter" idx="12"/>
          </p:nvPr>
        </p:nvSpPr>
        <p:spPr/>
        <p:txBody>
          <a:bodyPr/>
          <a:lstStyle>
            <a:lvl1pPr>
              <a:defRPr/>
            </a:lvl1pPr>
            <a:extLst/>
          </a:lstStyle>
          <a:p>
            <a:pPr>
              <a:defRPr/>
            </a:pPr>
            <a:fld id="{D498BC83-1D08-4EE3-840A-2C3639F3E3BC}" type="slidenum">
              <a:rPr lang="es-AR"/>
              <a:pPr>
                <a:defRPr/>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4" name="6 Rectángulo"/>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1 Título"/>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5" name="7 Marcador de fecha"/>
          <p:cNvSpPr>
            <a:spLocks noGrp="1"/>
          </p:cNvSpPr>
          <p:nvPr>
            <p:ph type="dt" sz="half" idx="10"/>
          </p:nvPr>
        </p:nvSpPr>
        <p:spPr>
          <a:xfrm>
            <a:off x="5562600" y="6513513"/>
            <a:ext cx="3001963" cy="274637"/>
          </a:xfrm>
        </p:spPr>
        <p:txBody>
          <a:bodyPr vert="horz" rtlCol="0"/>
          <a:lstStyle>
            <a:lvl1pPr>
              <a:defRPr/>
            </a:lvl1pPr>
            <a:extLst/>
          </a:lstStyle>
          <a:p>
            <a:pPr>
              <a:defRPr/>
            </a:pPr>
            <a:fld id="{90821529-EF2B-4DE0-857F-55D3415A6995}" type="datetimeFigureOut">
              <a:rPr lang="es-ES"/>
              <a:pPr>
                <a:defRPr/>
              </a:pPr>
              <a:t>03/11/2011</a:t>
            </a:fld>
            <a:endParaRPr lang="es-AR"/>
          </a:p>
        </p:txBody>
      </p:sp>
      <p:sp>
        <p:nvSpPr>
          <p:cNvPr id="6" name="8 Marcador de número de diapositiva"/>
          <p:cNvSpPr>
            <a:spLocks noGrp="1"/>
          </p:cNvSpPr>
          <p:nvPr>
            <p:ph type="sldNum" sz="quarter" idx="11"/>
          </p:nvPr>
        </p:nvSpPr>
        <p:spPr>
          <a:xfrm>
            <a:off x="8639175" y="6513513"/>
            <a:ext cx="463550" cy="274637"/>
          </a:xfrm>
        </p:spPr>
        <p:txBody>
          <a:bodyPr vert="horz" rtlCol="0"/>
          <a:lstStyle>
            <a:lvl1pPr>
              <a:defRPr smtClean="0">
                <a:solidFill>
                  <a:schemeClr val="tx2">
                    <a:shade val="90000"/>
                  </a:schemeClr>
                </a:solidFill>
              </a:defRPr>
            </a:lvl1pPr>
            <a:extLst/>
          </a:lstStyle>
          <a:p>
            <a:pPr>
              <a:defRPr/>
            </a:pPr>
            <a:fld id="{3F756233-B529-46B5-B86C-0514B909129C}" type="slidenum">
              <a:rPr lang="es-AR"/>
              <a:pPr>
                <a:defRPr/>
              </a:pPr>
              <a:t>‹Nº›</a:t>
            </a:fld>
            <a:endParaRPr lang="es-AR"/>
          </a:p>
        </p:txBody>
      </p:sp>
      <p:sp>
        <p:nvSpPr>
          <p:cNvPr id="7" name="9 Marcador de pie de página"/>
          <p:cNvSpPr>
            <a:spLocks noGrp="1"/>
          </p:cNvSpPr>
          <p:nvPr>
            <p:ph type="ftr" sz="quarter" idx="12"/>
          </p:nvPr>
        </p:nvSpPr>
        <p:spPr>
          <a:xfrm>
            <a:off x="1600200" y="6513513"/>
            <a:ext cx="3906838" cy="274637"/>
          </a:xfrm>
        </p:spPr>
        <p:txBody>
          <a:bodyPr vert="horz" rtlCol="0"/>
          <a:lstStyle>
            <a:lvl1pPr>
              <a:defRPr/>
            </a:lvl1pPr>
            <a:extLst/>
          </a:lstStyle>
          <a:p>
            <a:pPr>
              <a:defRPr/>
            </a:pPr>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9 Rectángulo"/>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4 Marcador de fecha"/>
          <p:cNvSpPr>
            <a:spLocks noGrp="1"/>
          </p:cNvSpPr>
          <p:nvPr>
            <p:ph type="dt" sz="half" idx="10"/>
          </p:nvPr>
        </p:nvSpPr>
        <p:spPr/>
        <p:txBody>
          <a:bodyPr/>
          <a:lstStyle>
            <a:lvl1pPr>
              <a:defRPr/>
            </a:lvl1pPr>
            <a:extLst/>
          </a:lstStyle>
          <a:p>
            <a:pPr>
              <a:defRPr/>
            </a:pPr>
            <a:fld id="{4DB6A272-251C-44C2-A895-B9593AC2D5AF}" type="datetimeFigureOut">
              <a:rPr lang="es-ES"/>
              <a:pPr>
                <a:defRPr/>
              </a:pPr>
              <a:t>03/11/2011</a:t>
            </a:fld>
            <a:endParaRPr lang="es-AR"/>
          </a:p>
        </p:txBody>
      </p:sp>
      <p:sp>
        <p:nvSpPr>
          <p:cNvPr id="7" name="5 Marcador de pie de página"/>
          <p:cNvSpPr>
            <a:spLocks noGrp="1"/>
          </p:cNvSpPr>
          <p:nvPr>
            <p:ph type="ftr" sz="quarter" idx="11"/>
          </p:nvPr>
        </p:nvSpPr>
        <p:spPr/>
        <p:txBody>
          <a:bodyPr/>
          <a:lstStyle>
            <a:lvl1pPr>
              <a:defRPr/>
            </a:lvl1pPr>
            <a:extLst/>
          </a:lstStyle>
          <a:p>
            <a:pPr>
              <a:defRPr/>
            </a:pPr>
            <a:endParaRPr lang="es-AR"/>
          </a:p>
        </p:txBody>
      </p:sp>
      <p:sp>
        <p:nvSpPr>
          <p:cNvPr id="8" name="6 Marcador de número de diapositiva"/>
          <p:cNvSpPr>
            <a:spLocks noGrp="1"/>
          </p:cNvSpPr>
          <p:nvPr>
            <p:ph type="sldNum" sz="quarter" idx="12"/>
          </p:nvPr>
        </p:nvSpPr>
        <p:spPr>
          <a:xfrm>
            <a:off x="8640763" y="6515100"/>
            <a:ext cx="465137" cy="273050"/>
          </a:xfrm>
        </p:spPr>
        <p:txBody>
          <a:bodyPr/>
          <a:lstStyle>
            <a:lvl1pPr>
              <a:defRPr/>
            </a:lvl1pPr>
            <a:extLst/>
          </a:lstStyle>
          <a:p>
            <a:pPr>
              <a:defRPr/>
            </a:pPr>
            <a:fld id="{13DAC94B-4E9D-407E-8535-BC73DAEF99AE}" type="slidenum">
              <a:rPr lang="es-AR"/>
              <a:pPr>
                <a:defRPr/>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7" name="9 Rectángulo"/>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8" name="10 Rectángulo"/>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2" name="1 Título"/>
          <p:cNvSpPr>
            <a:spLocks noGrp="1"/>
          </p:cNvSpPr>
          <p:nvPr>
            <p:ph type="title"/>
          </p:nvPr>
        </p:nvSpPr>
        <p:spPr>
          <a:xfrm>
            <a:off x="457200" y="251948"/>
            <a:ext cx="8229600" cy="1143000"/>
          </a:xfrm>
        </p:spPr>
        <p:txBody>
          <a:bodyPr/>
          <a:lstStyle>
            <a:lvl1pPr>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9" name="6 Marcador de fecha"/>
          <p:cNvSpPr>
            <a:spLocks noGrp="1"/>
          </p:cNvSpPr>
          <p:nvPr>
            <p:ph type="dt" sz="half" idx="10"/>
          </p:nvPr>
        </p:nvSpPr>
        <p:spPr/>
        <p:txBody>
          <a:bodyPr/>
          <a:lstStyle>
            <a:lvl1pPr>
              <a:defRPr/>
            </a:lvl1pPr>
            <a:extLst/>
          </a:lstStyle>
          <a:p>
            <a:pPr>
              <a:defRPr/>
            </a:pPr>
            <a:fld id="{E0206884-2572-43E9-9F51-7B8C39C1ABBE}" type="datetimeFigureOut">
              <a:rPr lang="es-ES"/>
              <a:pPr>
                <a:defRPr/>
              </a:pPr>
              <a:t>03/11/2011</a:t>
            </a:fld>
            <a:endParaRPr lang="es-AR"/>
          </a:p>
        </p:txBody>
      </p:sp>
      <p:sp>
        <p:nvSpPr>
          <p:cNvPr id="10" name="7 Marcador de pie de página"/>
          <p:cNvSpPr>
            <a:spLocks noGrp="1"/>
          </p:cNvSpPr>
          <p:nvPr>
            <p:ph type="ftr" sz="quarter" idx="11"/>
          </p:nvPr>
        </p:nvSpPr>
        <p:spPr/>
        <p:txBody>
          <a:bodyPr/>
          <a:lstStyle>
            <a:lvl1pPr>
              <a:defRPr/>
            </a:lvl1pPr>
            <a:extLst/>
          </a:lstStyle>
          <a:p>
            <a:pPr>
              <a:defRPr/>
            </a:pPr>
            <a:endParaRPr lang="es-AR"/>
          </a:p>
        </p:txBody>
      </p:sp>
      <p:sp>
        <p:nvSpPr>
          <p:cNvPr id="11" name="8 Marcador de número de diapositiva"/>
          <p:cNvSpPr>
            <a:spLocks noGrp="1"/>
          </p:cNvSpPr>
          <p:nvPr>
            <p:ph type="sldNum" sz="quarter" idx="12"/>
          </p:nvPr>
        </p:nvSpPr>
        <p:spPr>
          <a:xfrm>
            <a:off x="8640763" y="6515100"/>
            <a:ext cx="465137" cy="273050"/>
          </a:xfrm>
        </p:spPr>
        <p:txBody>
          <a:bodyPr/>
          <a:lstStyle>
            <a:lvl1pPr>
              <a:defRPr/>
            </a:lvl1pPr>
            <a:extLst/>
          </a:lstStyle>
          <a:p>
            <a:pPr>
              <a:defRPr/>
            </a:pPr>
            <a:fld id="{4A58EEF5-888B-4C65-A699-C43369443240}" type="slidenum">
              <a:rPr lang="es-AR"/>
              <a:pPr>
                <a:defRPr/>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6 Rectángulo"/>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1 Título"/>
          <p:cNvSpPr>
            <a:spLocks noGrp="1"/>
          </p:cNvSpPr>
          <p:nvPr>
            <p:ph type="title"/>
          </p:nvPr>
        </p:nvSpPr>
        <p:spPr>
          <a:xfrm>
            <a:off x="457200" y="253218"/>
            <a:ext cx="8229600" cy="1143000"/>
          </a:xfrm>
        </p:spPr>
        <p:txBody>
          <a:bodyPr/>
          <a:lstStyle>
            <a:extLst/>
          </a:lstStyle>
          <a:p>
            <a:r>
              <a:rPr lang="es-ES" smtClean="0"/>
              <a:t>Haga clic para modificar el estilo de título del patrón</a:t>
            </a:r>
            <a:endParaRPr lang="en-US"/>
          </a:p>
        </p:txBody>
      </p:sp>
      <p:sp>
        <p:nvSpPr>
          <p:cNvPr id="4" name="2 Marcador de fecha"/>
          <p:cNvSpPr>
            <a:spLocks noGrp="1"/>
          </p:cNvSpPr>
          <p:nvPr>
            <p:ph type="dt" sz="half" idx="10"/>
          </p:nvPr>
        </p:nvSpPr>
        <p:spPr/>
        <p:txBody>
          <a:bodyPr/>
          <a:lstStyle>
            <a:lvl1pPr>
              <a:defRPr/>
            </a:lvl1pPr>
            <a:extLst/>
          </a:lstStyle>
          <a:p>
            <a:pPr>
              <a:defRPr/>
            </a:pPr>
            <a:fld id="{71DB5FD5-A7AD-4CE2-8953-D1C214F2752A}" type="datetimeFigureOut">
              <a:rPr lang="es-ES"/>
              <a:pPr>
                <a:defRPr/>
              </a:pPr>
              <a:t>03/11/2011</a:t>
            </a:fld>
            <a:endParaRPr lang="es-AR"/>
          </a:p>
        </p:txBody>
      </p:sp>
      <p:sp>
        <p:nvSpPr>
          <p:cNvPr id="5" name="3 Marcador de pie de página"/>
          <p:cNvSpPr>
            <a:spLocks noGrp="1"/>
          </p:cNvSpPr>
          <p:nvPr>
            <p:ph type="ftr" sz="quarter" idx="11"/>
          </p:nvPr>
        </p:nvSpPr>
        <p:spPr/>
        <p:txBody>
          <a:bodyPr/>
          <a:lstStyle>
            <a:lvl1pPr>
              <a:defRPr/>
            </a:lvl1pPr>
            <a:extLst/>
          </a:lstStyle>
          <a:p>
            <a:pPr>
              <a:defRPr/>
            </a:pPr>
            <a:endParaRPr lang="es-AR"/>
          </a:p>
        </p:txBody>
      </p:sp>
      <p:sp>
        <p:nvSpPr>
          <p:cNvPr id="6" name="4 Marcador de número de diapositiva"/>
          <p:cNvSpPr>
            <a:spLocks noGrp="1"/>
          </p:cNvSpPr>
          <p:nvPr>
            <p:ph type="sldNum" sz="quarter" idx="12"/>
          </p:nvPr>
        </p:nvSpPr>
        <p:spPr/>
        <p:txBody>
          <a:bodyPr/>
          <a:lstStyle>
            <a:lvl1pPr>
              <a:defRPr/>
            </a:lvl1pPr>
            <a:extLst/>
          </a:lstStyle>
          <a:p>
            <a:pPr>
              <a:defRPr/>
            </a:pPr>
            <a:fld id="{CDCA9840-8368-47D4-AAE8-0F1B3F329759}" type="slidenum">
              <a:rPr lang="es-AR"/>
              <a:pPr>
                <a:defRPr/>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2 Marcador de pie de página"/>
          <p:cNvSpPr>
            <a:spLocks noGrp="1"/>
          </p:cNvSpPr>
          <p:nvPr>
            <p:ph type="ftr" sz="quarter" idx="10"/>
          </p:nvPr>
        </p:nvSpPr>
        <p:spPr/>
        <p:txBody>
          <a:bodyPr/>
          <a:lstStyle>
            <a:lvl1pPr>
              <a:defRPr/>
            </a:lvl1pPr>
          </a:lstStyle>
          <a:p>
            <a:pPr>
              <a:defRPr/>
            </a:pPr>
            <a:endParaRPr lang="es-AR"/>
          </a:p>
        </p:txBody>
      </p:sp>
      <p:sp>
        <p:nvSpPr>
          <p:cNvPr id="3" name="13 Marcador de fecha"/>
          <p:cNvSpPr>
            <a:spLocks noGrp="1"/>
          </p:cNvSpPr>
          <p:nvPr>
            <p:ph type="dt" sz="half" idx="11"/>
          </p:nvPr>
        </p:nvSpPr>
        <p:spPr/>
        <p:txBody>
          <a:bodyPr/>
          <a:lstStyle>
            <a:lvl1pPr>
              <a:defRPr/>
            </a:lvl1pPr>
          </a:lstStyle>
          <a:p>
            <a:pPr>
              <a:defRPr/>
            </a:pPr>
            <a:fld id="{2EA70916-6755-4501-B80C-96175D571A8B}" type="datetimeFigureOut">
              <a:rPr lang="es-ES"/>
              <a:pPr>
                <a:defRPr/>
              </a:pPr>
              <a:t>03/11/2011</a:t>
            </a:fld>
            <a:endParaRPr lang="es-AR"/>
          </a:p>
        </p:txBody>
      </p:sp>
      <p:sp>
        <p:nvSpPr>
          <p:cNvPr id="4" name="22 Marcador de número de diapositiva"/>
          <p:cNvSpPr>
            <a:spLocks noGrp="1"/>
          </p:cNvSpPr>
          <p:nvPr>
            <p:ph type="sldNum" sz="quarter" idx="12"/>
          </p:nvPr>
        </p:nvSpPr>
        <p:spPr/>
        <p:txBody>
          <a:bodyPr/>
          <a:lstStyle>
            <a:lvl1pPr>
              <a:defRPr/>
            </a:lvl1pPr>
          </a:lstStyle>
          <a:p>
            <a:pPr>
              <a:defRPr/>
            </a:pPr>
            <a:fld id="{6648703C-B853-45FE-B9DC-007E96F1044E}" type="slidenum">
              <a:rPr lang="es-AR"/>
              <a:pPr>
                <a:defRPr/>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2"/>
      </p:bgRef>
    </p:bg>
    <p:spTree>
      <p:nvGrpSpPr>
        <p:cNvPr id="1" name=""/>
        <p:cNvGrpSpPr/>
        <p:nvPr/>
      </p:nvGrpSpPr>
      <p:grpSpPr>
        <a:xfrm>
          <a:off x="0" y="0"/>
          <a:ext cx="0" cy="0"/>
          <a:chOff x="0" y="0"/>
          <a:chExt cx="0" cy="0"/>
        </a:xfrm>
      </p:grpSpPr>
      <p:sp>
        <p:nvSpPr>
          <p:cNvPr id="5" name="7 Rectángulo"/>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1 Título"/>
          <p:cNvSpPr>
            <a:spLocks noGrp="1"/>
          </p:cNvSpPr>
          <p:nvPr>
            <p:ph type="title"/>
          </p:nvPr>
        </p:nvSpPr>
        <p:spPr>
          <a:xfrm>
            <a:off x="4963136" y="304800"/>
            <a:ext cx="3931920" cy="762000"/>
          </a:xfrm>
        </p:spPr>
        <p:txBody>
          <a:bodyPr/>
          <a:lstStyle>
            <a:lvl1pPr marL="0" algn="r">
              <a:buNone/>
              <a:defRPr sz="2000" b="1"/>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8 Marcador de fecha"/>
          <p:cNvSpPr>
            <a:spLocks noGrp="1"/>
          </p:cNvSpPr>
          <p:nvPr>
            <p:ph type="dt" sz="half" idx="10"/>
          </p:nvPr>
        </p:nvSpPr>
        <p:spPr>
          <a:xfrm>
            <a:off x="5562600" y="6513513"/>
            <a:ext cx="3001963" cy="274637"/>
          </a:xfrm>
        </p:spPr>
        <p:txBody>
          <a:bodyPr vert="horz" rtlCol="0"/>
          <a:lstStyle>
            <a:lvl1pPr>
              <a:defRPr/>
            </a:lvl1pPr>
            <a:extLst/>
          </a:lstStyle>
          <a:p>
            <a:pPr>
              <a:defRPr/>
            </a:pPr>
            <a:fld id="{E3CB4021-EDDC-42DF-AC59-0D57B98083B2}" type="datetimeFigureOut">
              <a:rPr lang="es-ES"/>
              <a:pPr>
                <a:defRPr/>
              </a:pPr>
              <a:t>03/11/2011</a:t>
            </a:fld>
            <a:endParaRPr lang="es-AR"/>
          </a:p>
        </p:txBody>
      </p:sp>
      <p:sp>
        <p:nvSpPr>
          <p:cNvPr id="7" name="9 Marcador de número de diapositiva"/>
          <p:cNvSpPr>
            <a:spLocks noGrp="1"/>
          </p:cNvSpPr>
          <p:nvPr>
            <p:ph type="sldNum" sz="quarter" idx="11"/>
          </p:nvPr>
        </p:nvSpPr>
        <p:spPr>
          <a:xfrm>
            <a:off x="8639175" y="6513513"/>
            <a:ext cx="463550" cy="274637"/>
          </a:xfrm>
        </p:spPr>
        <p:txBody>
          <a:bodyPr vert="horz" rtlCol="0"/>
          <a:lstStyle>
            <a:lvl1pPr>
              <a:defRPr smtClean="0">
                <a:solidFill>
                  <a:schemeClr val="tx2">
                    <a:shade val="90000"/>
                  </a:schemeClr>
                </a:solidFill>
              </a:defRPr>
            </a:lvl1pPr>
            <a:extLst/>
          </a:lstStyle>
          <a:p>
            <a:pPr>
              <a:defRPr/>
            </a:pPr>
            <a:fld id="{B1DB4D6C-0860-4ED4-B43F-AE4E88A3851D}" type="slidenum">
              <a:rPr lang="es-AR"/>
              <a:pPr>
                <a:defRPr/>
              </a:pPr>
              <a:t>‹Nº›</a:t>
            </a:fld>
            <a:endParaRPr lang="es-AR"/>
          </a:p>
        </p:txBody>
      </p:sp>
      <p:sp>
        <p:nvSpPr>
          <p:cNvPr id="8" name="10 Marcador de pie de página"/>
          <p:cNvSpPr>
            <a:spLocks noGrp="1"/>
          </p:cNvSpPr>
          <p:nvPr>
            <p:ph type="ftr" sz="quarter" idx="12"/>
          </p:nvPr>
        </p:nvSpPr>
        <p:spPr>
          <a:xfrm>
            <a:off x="1600200" y="6513513"/>
            <a:ext cx="3906838" cy="274637"/>
          </a:xfrm>
        </p:spPr>
        <p:txBody>
          <a:bodyPr vert="horz" rtlCol="0"/>
          <a:lstStyle>
            <a:lvl1pPr>
              <a:defRPr/>
            </a:lvl1pPr>
            <a:extLst/>
          </a:lstStyle>
          <a:p>
            <a:pPr>
              <a:defRPr/>
            </a:pPr>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040443" y="4724400"/>
            <a:ext cx="5486400" cy="664536"/>
          </a:xfrm>
        </p:spPr>
        <p:txBody>
          <a:bodyPr/>
          <a:lstStyle>
            <a:lvl1pPr marL="0" algn="r">
              <a:buNone/>
              <a:defRPr sz="2000" b="1"/>
            </a:lvl1pPr>
            <a:extLst/>
          </a:lstStyle>
          <a:p>
            <a:r>
              <a:rPr lang="es-ES" smtClean="0"/>
              <a:t>Haga clic para modificar el estilo de título del patrón</a:t>
            </a:r>
            <a:endParaRPr lang="en-US"/>
          </a:p>
        </p:txBody>
      </p:sp>
      <p:sp>
        <p:nvSpPr>
          <p:cNvPr id="4" name="3 Marcador de texto"/>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13" name="12 Marcador de posición de imagen"/>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s-ES" noProof="0" smtClean="0"/>
              <a:t>Haga clic en el icono para agregar una imagen</a:t>
            </a:r>
            <a:endParaRPr lang="en-US" noProof="0" dirty="0"/>
          </a:p>
        </p:txBody>
      </p:sp>
      <p:sp>
        <p:nvSpPr>
          <p:cNvPr id="5" name="7 Marcador de fecha"/>
          <p:cNvSpPr>
            <a:spLocks noGrp="1"/>
          </p:cNvSpPr>
          <p:nvPr>
            <p:ph type="dt" sz="half" idx="10"/>
          </p:nvPr>
        </p:nvSpPr>
        <p:spPr>
          <a:xfrm>
            <a:off x="5562600" y="6508750"/>
            <a:ext cx="3001963" cy="274638"/>
          </a:xfrm>
        </p:spPr>
        <p:txBody>
          <a:bodyPr vert="horz" rtlCol="0"/>
          <a:lstStyle>
            <a:lvl1pPr>
              <a:defRPr/>
            </a:lvl1pPr>
            <a:extLst/>
          </a:lstStyle>
          <a:p>
            <a:pPr>
              <a:defRPr/>
            </a:pPr>
            <a:fld id="{04FD3D0D-4080-4842-91CC-24E14E6E2CF6}" type="datetimeFigureOut">
              <a:rPr lang="es-ES"/>
              <a:pPr>
                <a:defRPr/>
              </a:pPr>
              <a:t>03/11/2011</a:t>
            </a:fld>
            <a:endParaRPr lang="es-AR"/>
          </a:p>
        </p:txBody>
      </p:sp>
      <p:sp>
        <p:nvSpPr>
          <p:cNvPr id="6" name="8 Marcador de número de diapositiva"/>
          <p:cNvSpPr>
            <a:spLocks noGrp="1"/>
          </p:cNvSpPr>
          <p:nvPr>
            <p:ph type="sldNum" sz="quarter" idx="11"/>
          </p:nvPr>
        </p:nvSpPr>
        <p:spPr>
          <a:xfrm>
            <a:off x="8639175" y="6508750"/>
            <a:ext cx="463550" cy="274638"/>
          </a:xfrm>
        </p:spPr>
        <p:txBody>
          <a:bodyPr vert="horz" rtlCol="0"/>
          <a:lstStyle>
            <a:lvl1pPr>
              <a:defRPr smtClean="0">
                <a:solidFill>
                  <a:schemeClr val="tx2">
                    <a:shade val="90000"/>
                  </a:schemeClr>
                </a:solidFill>
              </a:defRPr>
            </a:lvl1pPr>
            <a:extLst/>
          </a:lstStyle>
          <a:p>
            <a:pPr>
              <a:defRPr/>
            </a:pPr>
            <a:fld id="{4A817B15-2805-432C-A503-2FE14FF07518}" type="slidenum">
              <a:rPr lang="es-AR"/>
              <a:pPr>
                <a:defRPr/>
              </a:pPr>
              <a:t>‹Nº›</a:t>
            </a:fld>
            <a:endParaRPr lang="es-AR"/>
          </a:p>
        </p:txBody>
      </p:sp>
      <p:sp>
        <p:nvSpPr>
          <p:cNvPr id="7" name="9 Marcador de pie de página"/>
          <p:cNvSpPr>
            <a:spLocks noGrp="1"/>
          </p:cNvSpPr>
          <p:nvPr>
            <p:ph type="ftr" sz="quarter" idx="12"/>
          </p:nvPr>
        </p:nvSpPr>
        <p:spPr>
          <a:xfrm>
            <a:off x="1600200" y="6508750"/>
            <a:ext cx="3906838" cy="274638"/>
          </a:xfrm>
        </p:spPr>
        <p:txBody>
          <a:bodyPr vert="horz" rtlCol="0"/>
          <a:lstStyle>
            <a:lvl1pPr>
              <a:defRPr/>
            </a:lvl1pPr>
            <a:extLst/>
          </a:lstStyle>
          <a:p>
            <a:pPr>
              <a:defRPr/>
            </a:pPr>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Redondear rectángulo de esquina diagonal"/>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2 Marcador de pie de página"/>
          <p:cNvSpPr>
            <a:spLocks noGrp="1"/>
          </p:cNvSpPr>
          <p:nvPr>
            <p:ph type="ftr" sz="quarter" idx="3"/>
          </p:nvPr>
        </p:nvSpPr>
        <p:spPr>
          <a:xfrm>
            <a:off x="1295400" y="6400800"/>
            <a:ext cx="4211638" cy="274638"/>
          </a:xfrm>
          <a:prstGeom prst="rect">
            <a:avLst/>
          </a:prstGeom>
        </p:spPr>
        <p:txBody>
          <a:bodyPr/>
          <a:lstStyle>
            <a:lvl1pPr algn="r" eaLnBrk="1" fontAlgn="auto" latinLnBrk="0" hangingPunct="1">
              <a:spcBef>
                <a:spcPts val="0"/>
              </a:spcBef>
              <a:spcAft>
                <a:spcPts val="0"/>
              </a:spcAft>
              <a:defRPr kumimoji="0" sz="1300">
                <a:solidFill>
                  <a:schemeClr val="bg2">
                    <a:tint val="60000"/>
                    <a:satMod val="155000"/>
                  </a:schemeClr>
                </a:solidFill>
                <a:latin typeface="+mn-lt"/>
              </a:defRPr>
            </a:lvl1pPr>
            <a:extLst/>
          </a:lstStyle>
          <a:p>
            <a:pPr>
              <a:defRPr/>
            </a:pPr>
            <a:endParaRPr lang="es-AR"/>
          </a:p>
        </p:txBody>
      </p:sp>
      <p:sp>
        <p:nvSpPr>
          <p:cNvPr id="14" name="13 Marcador de fecha"/>
          <p:cNvSpPr>
            <a:spLocks noGrp="1"/>
          </p:cNvSpPr>
          <p:nvPr>
            <p:ph type="dt" sz="half" idx="2"/>
          </p:nvPr>
        </p:nvSpPr>
        <p:spPr>
          <a:xfrm>
            <a:off x="5562600" y="6400800"/>
            <a:ext cx="3001963" cy="274638"/>
          </a:xfrm>
          <a:prstGeom prst="rect">
            <a:avLst/>
          </a:prstGeom>
        </p:spPr>
        <p:txBody>
          <a:bodyPr/>
          <a:lstStyle>
            <a:lvl1pPr algn="l" eaLnBrk="1" fontAlgn="auto" latinLnBrk="0" hangingPunct="1">
              <a:spcBef>
                <a:spcPts val="0"/>
              </a:spcBef>
              <a:spcAft>
                <a:spcPts val="0"/>
              </a:spcAft>
              <a:defRPr kumimoji="0" sz="1300" smtClean="0">
                <a:solidFill>
                  <a:schemeClr val="bg2">
                    <a:tint val="60000"/>
                    <a:satMod val="155000"/>
                  </a:schemeClr>
                </a:solidFill>
                <a:latin typeface="+mn-lt"/>
              </a:defRPr>
            </a:lvl1pPr>
            <a:extLst/>
          </a:lstStyle>
          <a:p>
            <a:pPr>
              <a:defRPr/>
            </a:pPr>
            <a:fld id="{43D47ED2-EDB3-44A1-8DD2-10D3C5FDCC5D}" type="datetimeFigureOut">
              <a:rPr lang="es-ES"/>
              <a:pPr>
                <a:defRPr/>
              </a:pPr>
              <a:t>03/11/2011</a:t>
            </a:fld>
            <a:endParaRPr lang="es-AR"/>
          </a:p>
        </p:txBody>
      </p:sp>
      <p:sp>
        <p:nvSpPr>
          <p:cNvPr id="23" name="22 Marcador de número de diapositiva"/>
          <p:cNvSpPr>
            <a:spLocks noGrp="1"/>
          </p:cNvSpPr>
          <p:nvPr>
            <p:ph type="sldNum" sz="quarter" idx="4"/>
          </p:nvPr>
        </p:nvSpPr>
        <p:spPr>
          <a:xfrm>
            <a:off x="8639175" y="6515100"/>
            <a:ext cx="463550" cy="273050"/>
          </a:xfrm>
          <a:prstGeom prst="rect">
            <a:avLst/>
          </a:prstGeom>
        </p:spPr>
        <p:txBody>
          <a:bodyPr anchor="ctr"/>
          <a:lstStyle>
            <a:lvl1pPr algn="r" eaLnBrk="1" fontAlgn="auto" latinLnBrk="0" hangingPunct="1">
              <a:spcBef>
                <a:spcPts val="0"/>
              </a:spcBef>
              <a:spcAft>
                <a:spcPts val="0"/>
              </a:spcAft>
              <a:defRPr kumimoji="0" sz="1600" smtClean="0">
                <a:solidFill>
                  <a:schemeClr val="tx2">
                    <a:shade val="90000"/>
                  </a:schemeClr>
                </a:solidFill>
                <a:effectLst/>
                <a:latin typeface="+mn-lt"/>
              </a:defRPr>
            </a:lvl1pPr>
            <a:extLst/>
          </a:lstStyle>
          <a:p>
            <a:pPr>
              <a:defRPr/>
            </a:pPr>
            <a:fld id="{1093F8F4-CF71-471B-8E2D-7A9959E9E1E2}" type="slidenum">
              <a:rPr lang="es-AR"/>
              <a:pPr>
                <a:defRPr/>
              </a:pPr>
              <a:t>‹Nº›</a:t>
            </a:fld>
            <a:endParaRPr lang="es-AR"/>
          </a:p>
        </p:txBody>
      </p:sp>
      <p:sp>
        <p:nvSpPr>
          <p:cNvPr id="22" name="21 Marcador de título"/>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s-ES" smtClean="0"/>
              <a:t>Haga clic para modificar el estilo de título del patrón</a:t>
            </a:r>
            <a:endParaRPr lang="en-US"/>
          </a:p>
        </p:txBody>
      </p:sp>
      <p:sp>
        <p:nvSpPr>
          <p:cNvPr id="1033" name="12 Marcador de texto"/>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Tree>
  </p:cSld>
  <p:clrMap bg1="dk1" tx1="lt1" bg2="dk2" tx2="lt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27" r:id="rId7"/>
    <p:sldLayoutId id="2147483834" r:id="rId8"/>
    <p:sldLayoutId id="2147483835" r:id="rId9"/>
    <p:sldLayoutId id="2147483826" r:id="rId10"/>
    <p:sldLayoutId id="2147483825" r:id="rId11"/>
  </p:sldLayoutIdLst>
  <p:txStyles>
    <p:titleStyle>
      <a:lvl1pPr marL="53975" algn="r" rtl="0" fontAlgn="base">
        <a:spcBef>
          <a:spcPct val="0"/>
        </a:spcBef>
        <a:spcAft>
          <a:spcPct val="0"/>
        </a:spcAft>
        <a:defRPr sz="4600" kern="1200">
          <a:solidFill>
            <a:srgbClr val="EDE8CD"/>
          </a:solidFill>
          <a:effectLst>
            <a:outerShdw blurRad="38100" dist="25500" dir="5400000" algn="tl" rotWithShape="0">
              <a:srgbClr val="000000">
                <a:satMod val="180000"/>
                <a:alpha val="75000"/>
              </a:srgbClr>
            </a:outerShdw>
          </a:effectLst>
          <a:latin typeface="+mj-lt"/>
          <a:ea typeface="+mj-ea"/>
          <a:cs typeface="+mj-cs"/>
        </a:defRPr>
      </a:lvl1pPr>
      <a:lvl2pPr marL="53975" algn="r" rtl="0" fontAlgn="base">
        <a:spcBef>
          <a:spcPct val="0"/>
        </a:spcBef>
        <a:spcAft>
          <a:spcPct val="0"/>
        </a:spcAft>
        <a:defRPr sz="4600">
          <a:solidFill>
            <a:srgbClr val="EDE8CD"/>
          </a:solidFill>
          <a:latin typeface="Rockwell"/>
        </a:defRPr>
      </a:lvl2pPr>
      <a:lvl3pPr marL="53975" algn="r" rtl="0" fontAlgn="base">
        <a:spcBef>
          <a:spcPct val="0"/>
        </a:spcBef>
        <a:spcAft>
          <a:spcPct val="0"/>
        </a:spcAft>
        <a:defRPr sz="4600">
          <a:solidFill>
            <a:srgbClr val="EDE8CD"/>
          </a:solidFill>
          <a:latin typeface="Rockwell"/>
        </a:defRPr>
      </a:lvl3pPr>
      <a:lvl4pPr marL="53975" algn="r" rtl="0" fontAlgn="base">
        <a:spcBef>
          <a:spcPct val="0"/>
        </a:spcBef>
        <a:spcAft>
          <a:spcPct val="0"/>
        </a:spcAft>
        <a:defRPr sz="4600">
          <a:solidFill>
            <a:srgbClr val="EDE8CD"/>
          </a:solidFill>
          <a:latin typeface="Rockwell"/>
        </a:defRPr>
      </a:lvl4pPr>
      <a:lvl5pPr marL="53975" algn="r" rtl="0" fontAlgn="base">
        <a:spcBef>
          <a:spcPct val="0"/>
        </a:spcBef>
        <a:spcAft>
          <a:spcPct val="0"/>
        </a:spcAft>
        <a:defRPr sz="4600">
          <a:solidFill>
            <a:srgbClr val="EDE8CD"/>
          </a:solidFill>
          <a:latin typeface="Rockwell"/>
        </a:defRPr>
      </a:lvl5pPr>
      <a:lvl6pPr marL="511175" algn="r" rtl="0" fontAlgn="base">
        <a:spcBef>
          <a:spcPct val="0"/>
        </a:spcBef>
        <a:spcAft>
          <a:spcPct val="0"/>
        </a:spcAft>
        <a:defRPr sz="4600">
          <a:solidFill>
            <a:srgbClr val="EDE8CD"/>
          </a:solidFill>
          <a:latin typeface="Rockwell"/>
        </a:defRPr>
      </a:lvl6pPr>
      <a:lvl7pPr marL="968375" algn="r" rtl="0" fontAlgn="base">
        <a:spcBef>
          <a:spcPct val="0"/>
        </a:spcBef>
        <a:spcAft>
          <a:spcPct val="0"/>
        </a:spcAft>
        <a:defRPr sz="4600">
          <a:solidFill>
            <a:srgbClr val="EDE8CD"/>
          </a:solidFill>
          <a:latin typeface="Rockwell"/>
        </a:defRPr>
      </a:lvl7pPr>
      <a:lvl8pPr marL="1425575" algn="r" rtl="0" fontAlgn="base">
        <a:spcBef>
          <a:spcPct val="0"/>
        </a:spcBef>
        <a:spcAft>
          <a:spcPct val="0"/>
        </a:spcAft>
        <a:defRPr sz="4600">
          <a:solidFill>
            <a:srgbClr val="EDE8CD"/>
          </a:solidFill>
          <a:latin typeface="Rockwell"/>
        </a:defRPr>
      </a:lvl8pPr>
      <a:lvl9pPr marL="1882775" algn="r" rtl="0" fontAlgn="base">
        <a:spcBef>
          <a:spcPct val="0"/>
        </a:spcBef>
        <a:spcAft>
          <a:spcPct val="0"/>
        </a:spcAft>
        <a:defRPr sz="4600">
          <a:solidFill>
            <a:srgbClr val="EDE8CD"/>
          </a:solidFill>
          <a:latin typeface="Rockwell"/>
        </a:defRPr>
      </a:lvl9pPr>
      <a:extLst/>
    </p:titleStyle>
    <p:bodyStyle>
      <a:lvl1pPr marL="292100" indent="-292100" algn="l" rtl="0" fontAlgn="base">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fontAlgn="base">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fontAlgn="base">
        <a:spcBef>
          <a:spcPts val="400"/>
        </a:spcBef>
        <a:spcAft>
          <a:spcPct val="0"/>
        </a:spcAft>
        <a:buClr>
          <a:srgbClr val="9BBB59"/>
        </a:buClr>
        <a:buSzPct val="100000"/>
        <a:buFont typeface="Wingdings 2" pitchFamily="18" charset="2"/>
        <a:buChar char=""/>
        <a:defRPr sz="2300" kern="1200">
          <a:solidFill>
            <a:schemeClr val="tx1"/>
          </a:solidFill>
          <a:latin typeface="+mn-lt"/>
          <a:ea typeface="+mn-ea"/>
          <a:cs typeface="+mn-cs"/>
        </a:defRPr>
      </a:lvl3pPr>
      <a:lvl4pPr marL="1004888" indent="-182563" algn="l" rtl="0" fontAlgn="base">
        <a:spcBef>
          <a:spcPts val="400"/>
        </a:spcBef>
        <a:spcAft>
          <a:spcPct val="0"/>
        </a:spcAft>
        <a:buClr>
          <a:srgbClr val="9BBB59"/>
        </a:buClr>
        <a:buSzPct val="100000"/>
        <a:buFont typeface="Wingdings 2" pitchFamily="18" charset="2"/>
        <a:buChar char=""/>
        <a:defRPr sz="2000" kern="1200">
          <a:solidFill>
            <a:schemeClr val="tx1"/>
          </a:solidFill>
          <a:latin typeface="+mn-lt"/>
          <a:ea typeface="+mn-ea"/>
          <a:cs typeface="+mn-cs"/>
        </a:defRPr>
      </a:lvl4pPr>
      <a:lvl5pPr marL="1187450" indent="-182563" algn="l" rtl="0" fontAlgn="base">
        <a:spcBef>
          <a:spcPts val="400"/>
        </a:spcBef>
        <a:spcAft>
          <a:spcPct val="0"/>
        </a:spcAft>
        <a:buClr>
          <a:srgbClr val="9BBB59"/>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biblioteca.mincyt.gov.a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57188" y="2819400"/>
            <a:ext cx="8501062" cy="2967038"/>
          </a:xfrm>
        </p:spPr>
        <p:txBody>
          <a:bodyPr>
            <a:normAutofit fontScale="62500" lnSpcReduction="20000"/>
          </a:bodyPr>
          <a:lstStyle/>
          <a:p>
            <a:pPr fontAlgn="auto">
              <a:spcAft>
                <a:spcPts val="0"/>
              </a:spcAft>
              <a:buFont typeface="Wingdings 2"/>
              <a:buNone/>
              <a:defRPr/>
            </a:pPr>
            <a:r>
              <a:rPr lang="es-AR" sz="5000" u="sng" dirty="0" smtClean="0"/>
              <a:t>Proyecto educativo</a:t>
            </a:r>
          </a:p>
          <a:p>
            <a:pPr algn="ctr" fontAlgn="auto">
              <a:spcAft>
                <a:spcPts val="0"/>
              </a:spcAft>
              <a:buFont typeface="Wingdings 2"/>
              <a:buNone/>
              <a:defRPr/>
            </a:pPr>
            <a:endParaRPr lang="es-AR" dirty="0" smtClean="0"/>
          </a:p>
          <a:p>
            <a:pPr fontAlgn="auto">
              <a:spcAft>
                <a:spcPts val="0"/>
              </a:spcAft>
              <a:buFont typeface="Wingdings 2"/>
              <a:buNone/>
              <a:defRPr/>
            </a:pPr>
            <a:r>
              <a:rPr lang="es-AR" sz="2300" dirty="0" smtClean="0">
                <a:solidFill>
                  <a:schemeClr val="accent1"/>
                </a:solidFill>
              </a:rPr>
              <a:t>LA TEORIA CONSTRUCTIVISTA Y…</a:t>
            </a:r>
          </a:p>
          <a:p>
            <a:pPr fontAlgn="auto">
              <a:spcAft>
                <a:spcPts val="0"/>
              </a:spcAft>
              <a:buFont typeface="Wingdings 2"/>
              <a:buNone/>
              <a:defRPr/>
            </a:pPr>
            <a:r>
              <a:rPr lang="es-AR" sz="2300" dirty="0" smtClean="0">
                <a:solidFill>
                  <a:schemeClr val="accent1"/>
                </a:solidFill>
              </a:rPr>
              <a:t>” LOS NUEVOS ESCENARIOS EDUCATIVOS</a:t>
            </a:r>
            <a:r>
              <a:rPr lang="es-AR" dirty="0" smtClean="0">
                <a:solidFill>
                  <a:schemeClr val="accent1"/>
                </a:solidFill>
              </a:rPr>
              <a:t>”</a:t>
            </a:r>
          </a:p>
          <a:p>
            <a:pPr fontAlgn="auto">
              <a:spcAft>
                <a:spcPts val="0"/>
              </a:spcAft>
              <a:buFont typeface="Wingdings 2"/>
              <a:buNone/>
              <a:defRPr/>
            </a:pPr>
            <a:endParaRPr lang="es-AR" sz="3100" i="1" dirty="0" smtClean="0"/>
          </a:p>
          <a:p>
            <a:pPr fontAlgn="auto">
              <a:spcAft>
                <a:spcPts val="0"/>
              </a:spcAft>
              <a:buFont typeface="Wingdings 2"/>
              <a:buNone/>
              <a:defRPr/>
            </a:pPr>
            <a:endParaRPr lang="es-AR" sz="3100" i="1" dirty="0" smtClean="0"/>
          </a:p>
          <a:p>
            <a:pPr fontAlgn="auto">
              <a:spcAft>
                <a:spcPts val="0"/>
              </a:spcAft>
              <a:buFont typeface="Wingdings 2"/>
              <a:buNone/>
              <a:defRPr/>
            </a:pPr>
            <a:endParaRPr lang="es-AR" sz="3100" i="1" dirty="0" smtClean="0"/>
          </a:p>
          <a:p>
            <a:pPr fontAlgn="auto">
              <a:spcAft>
                <a:spcPts val="0"/>
              </a:spcAft>
              <a:buFont typeface="Wingdings 2"/>
              <a:buNone/>
              <a:defRPr/>
            </a:pPr>
            <a:endParaRPr lang="es-AR" sz="3100" i="1" dirty="0" smtClean="0"/>
          </a:p>
          <a:p>
            <a:pPr fontAlgn="auto">
              <a:spcAft>
                <a:spcPts val="0"/>
              </a:spcAft>
              <a:buFont typeface="Wingdings 2"/>
              <a:buNone/>
              <a:defRPr/>
            </a:pPr>
            <a:r>
              <a:rPr lang="es-AR" sz="3100" i="1" dirty="0" smtClean="0"/>
              <a:t>ESCUELA TÉCNICA  Nro. 1 ”Gral. Joaquín Madariaga”</a:t>
            </a:r>
            <a:endParaRPr lang="es-ES" sz="3100" i="1" dirty="0" smtClean="0"/>
          </a:p>
          <a:p>
            <a:pPr marL="177800" fontAlgn="auto">
              <a:spcAft>
                <a:spcPts val="0"/>
              </a:spcAft>
              <a:buFont typeface="Wingdings 2"/>
              <a:buNone/>
              <a:defRPr/>
            </a:pPr>
            <a:endParaRPr lang="es-AR" sz="4000" i="1" dirty="0" smtClean="0"/>
          </a:p>
          <a:p>
            <a:pPr marL="177800" fontAlgn="auto">
              <a:spcAft>
                <a:spcPts val="0"/>
              </a:spcAft>
              <a:buFont typeface="Wingdings 2"/>
              <a:buNone/>
              <a:defRPr/>
            </a:pPr>
            <a:r>
              <a:rPr lang="es-AR" sz="2400" i="1" dirty="0" smtClean="0"/>
              <a:t>Fabián A Flores – Viera Rubén D.</a:t>
            </a:r>
            <a:endParaRPr lang="es-ES" sz="2400" i="1" dirty="0" smtClean="0"/>
          </a:p>
          <a:p>
            <a:pPr algn="ctr" fontAlgn="auto">
              <a:spcAft>
                <a:spcPts val="0"/>
              </a:spcAft>
              <a:buFont typeface="Wingdings 2"/>
              <a:buNone/>
              <a:defRPr/>
            </a:pPr>
            <a:endParaRPr lang="es-AR" dirty="0"/>
          </a:p>
        </p:txBody>
      </p:sp>
      <p:pic>
        <p:nvPicPr>
          <p:cNvPr id="4" name="3 Imagen" descr="Nueva imagen (17).png"/>
          <p:cNvPicPr>
            <a:picLocks noChangeAspect="1"/>
          </p:cNvPicPr>
          <p:nvPr/>
        </p:nvPicPr>
        <p:blipFill>
          <a:blip r:embed="rId2"/>
          <a:srcRect r="73642" b="34153"/>
          <a:stretch>
            <a:fillRect/>
          </a:stretch>
        </p:blipFill>
        <p:spPr>
          <a:xfrm>
            <a:off x="2571750" y="3000375"/>
            <a:ext cx="1285875" cy="1306513"/>
          </a:xfrm>
          <a:prstGeom prst="rect">
            <a:avLst/>
          </a:prstGeom>
          <a:ln>
            <a:noFill/>
          </a:ln>
          <a:effectLst>
            <a:outerShdw blurRad="292100" dist="139700" dir="2700000" algn="tl" rotWithShape="0">
              <a:srgbClr val="333333">
                <a:alpha val="65000"/>
              </a:srgbClr>
            </a:outerShdw>
          </a:effectLst>
        </p:spPr>
      </p:pic>
      <p:sp>
        <p:nvSpPr>
          <p:cNvPr id="2" name="1 Título"/>
          <p:cNvSpPr>
            <a:spLocks noGrp="1"/>
          </p:cNvSpPr>
          <p:nvPr>
            <p:ph type="ctrTitle"/>
          </p:nvPr>
        </p:nvSpPr>
        <p:spPr/>
        <p:txBody>
          <a:bodyPr/>
          <a:lstStyle/>
          <a:p>
            <a:pPr fontAlgn="auto">
              <a:spcAft>
                <a:spcPts val="0"/>
              </a:spcAft>
              <a:defRPr/>
            </a:pPr>
            <a:r>
              <a:rPr lang="es-AR" dirty="0" smtClean="0">
                <a:solidFill>
                  <a:schemeClr val="tx2">
                    <a:tint val="100000"/>
                    <a:shade val="90000"/>
                    <a:satMod val="250000"/>
                    <a:alpha val="100000"/>
                  </a:schemeClr>
                </a:solidFill>
              </a:rPr>
              <a:t>PROPUETA PARA EL AULA</a:t>
            </a:r>
            <a:endParaRPr lang="es-AR" dirty="0">
              <a:solidFill>
                <a:schemeClr val="tx2">
                  <a:tint val="100000"/>
                  <a:shade val="90000"/>
                  <a:satMod val="250000"/>
                  <a:alpha val="10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536"/>
            <a:ext cx="8229600" cy="1143000"/>
          </a:xfrm>
        </p:spPr>
        <p:txBody>
          <a:bodyPr/>
          <a:lstStyle/>
          <a:p>
            <a:pPr marL="54864" fontAlgn="auto">
              <a:spcAft>
                <a:spcPts val="0"/>
              </a:spcAft>
              <a:defRPr/>
            </a:pPr>
            <a:r>
              <a:rPr lang="es-AR" dirty="0" smtClean="0">
                <a:solidFill>
                  <a:schemeClr val="tx2">
                    <a:tint val="100000"/>
                    <a:shade val="90000"/>
                    <a:satMod val="250000"/>
                    <a:alpha val="100000"/>
                  </a:schemeClr>
                </a:solidFill>
              </a:rPr>
              <a:t>Actividades</a:t>
            </a:r>
            <a:endParaRPr lang="es-AR" dirty="0">
              <a:solidFill>
                <a:schemeClr val="tx2">
                  <a:tint val="100000"/>
                  <a:shade val="90000"/>
                  <a:satMod val="250000"/>
                  <a:alpha val="100000"/>
                </a:schemeClr>
              </a:solidFill>
            </a:endParaRPr>
          </a:p>
        </p:txBody>
      </p:sp>
      <p:sp>
        <p:nvSpPr>
          <p:cNvPr id="3" name="2 Marcador de contenido"/>
          <p:cNvSpPr>
            <a:spLocks noGrp="1"/>
          </p:cNvSpPr>
          <p:nvPr>
            <p:ph idx="1"/>
          </p:nvPr>
        </p:nvSpPr>
        <p:spPr>
          <a:xfrm>
            <a:off x="301752" y="1527048"/>
            <a:ext cx="8503920" cy="4830910"/>
          </a:xfrm>
        </p:spPr>
        <p:txBody>
          <a:bodyPr numCol="2">
            <a:normAutofit/>
          </a:bodyPr>
          <a:lstStyle/>
          <a:p>
            <a:pPr marL="0" indent="0" fontAlgn="auto">
              <a:spcBef>
                <a:spcPts val="0"/>
              </a:spcBef>
              <a:spcAft>
                <a:spcPts val="0"/>
              </a:spcAft>
              <a:buFont typeface="Wingdings 2"/>
              <a:buNone/>
              <a:defRPr/>
            </a:pPr>
            <a:r>
              <a:rPr lang="es-A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ACTIVIDAD I:</a:t>
            </a:r>
            <a:endParaRPr lang="es-E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marL="0" indent="0" fontAlgn="auto">
              <a:spcBef>
                <a:spcPts val="0"/>
              </a:spcBef>
              <a:spcAft>
                <a:spcPts val="0"/>
              </a:spcAft>
              <a:buFont typeface="Wingdings 2"/>
              <a:buNone/>
              <a:defRPr/>
            </a:pPr>
            <a:r>
              <a:rPr lang="es-AR" sz="1050" i="1" dirty="0" smtClean="0"/>
              <a:t>Mediante el empleo de la </a:t>
            </a:r>
            <a:r>
              <a:rPr lang="es-AR" sz="1050" i="1" dirty="0" err="1" smtClean="0"/>
              <a:t>netbook</a:t>
            </a:r>
            <a:r>
              <a:rPr lang="es-AR" sz="1050" i="1" dirty="0" smtClean="0"/>
              <a:t>,  elaborar un glosario referente a los conocimientos a abordar.</a:t>
            </a:r>
            <a:endParaRPr lang="es-ES" sz="1050" i="1" dirty="0" smtClean="0"/>
          </a:p>
          <a:p>
            <a:pPr marL="0" indent="0" fontAlgn="auto">
              <a:spcBef>
                <a:spcPts val="0"/>
              </a:spcBef>
              <a:spcAft>
                <a:spcPts val="0"/>
              </a:spcAft>
              <a:buFont typeface="Wingdings 2"/>
              <a:buNone/>
              <a:defRPr/>
            </a:pPr>
            <a:r>
              <a:rPr lang="es-AR" sz="1050" b="1" i="1" dirty="0" smtClean="0"/>
              <a:t>Descripción:</a:t>
            </a:r>
            <a:endParaRPr lang="es-ES" sz="1050" b="1" i="1" dirty="0" smtClean="0"/>
          </a:p>
          <a:p>
            <a:pPr marL="0" indent="0" fontAlgn="auto">
              <a:spcBef>
                <a:spcPts val="0"/>
              </a:spcBef>
              <a:spcAft>
                <a:spcPts val="0"/>
              </a:spcAft>
              <a:buFont typeface="Wingdings 2"/>
              <a:buNone/>
              <a:defRPr/>
            </a:pPr>
            <a:r>
              <a:rPr lang="es-AR" sz="1050" i="1" dirty="0" smtClean="0"/>
              <a:t>Afianzar los conocimientos necesarios que les permita construir otros, para resolver las situaciones problemáticas planteadas.</a:t>
            </a:r>
            <a:endParaRPr lang="es-ES" sz="1050" i="1" dirty="0" smtClean="0"/>
          </a:p>
          <a:p>
            <a:pPr marL="0" indent="0" fontAlgn="auto">
              <a:spcBef>
                <a:spcPts val="0"/>
              </a:spcBef>
              <a:spcAft>
                <a:spcPts val="0"/>
              </a:spcAft>
              <a:buFont typeface="Wingdings 2"/>
              <a:buNone/>
              <a:defRPr/>
            </a:pPr>
            <a:r>
              <a:rPr lang="es-AR" sz="1050" b="1" i="1" dirty="0" smtClean="0"/>
              <a:t>Recursos:</a:t>
            </a:r>
            <a:endParaRPr lang="es-ES" sz="1050" b="1" i="1" dirty="0" smtClean="0"/>
          </a:p>
          <a:p>
            <a:pPr marL="0" indent="0" fontAlgn="auto">
              <a:spcBef>
                <a:spcPts val="0"/>
              </a:spcBef>
              <a:spcAft>
                <a:spcPts val="0"/>
              </a:spcAft>
              <a:buFont typeface="Wingdings 2"/>
              <a:buNone/>
              <a:defRPr/>
            </a:pPr>
            <a:r>
              <a:rPr lang="es-AR" sz="1050" i="1" dirty="0" smtClean="0"/>
              <a:t>Profesores responsables de cada área, administradores de red del establecimiento del programa conectar igualdad, herramientas </a:t>
            </a:r>
            <a:r>
              <a:rPr lang="es-AR" sz="1050" i="1" dirty="0" err="1" smtClean="0"/>
              <a:t>multimediales</a:t>
            </a:r>
            <a:r>
              <a:rPr lang="es-AR" sz="1050" i="1" dirty="0" smtClean="0"/>
              <a:t> puestas a disposición.</a:t>
            </a:r>
            <a:endParaRPr lang="es-ES" sz="1050" i="1" dirty="0" smtClean="0"/>
          </a:p>
          <a:p>
            <a:pPr marL="0" indent="0" fontAlgn="auto">
              <a:spcBef>
                <a:spcPts val="0"/>
              </a:spcBef>
              <a:spcAft>
                <a:spcPts val="0"/>
              </a:spcAft>
              <a:buFont typeface="Wingdings 2"/>
              <a:buNone/>
              <a:defRPr/>
            </a:pPr>
            <a:r>
              <a:rPr lang="es-A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ACTIVIDAD II:</a:t>
            </a:r>
            <a:endParaRPr lang="es-E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marL="0" indent="0" fontAlgn="auto">
              <a:spcBef>
                <a:spcPts val="0"/>
              </a:spcBef>
              <a:spcAft>
                <a:spcPts val="0"/>
              </a:spcAft>
              <a:buFont typeface="Wingdings 2"/>
              <a:buNone/>
              <a:defRPr/>
            </a:pPr>
            <a:r>
              <a:rPr lang="es-AR" sz="1050" i="1" dirty="0" smtClean="0"/>
              <a:t>Análisis, organización y Procesamiento de la Información.</a:t>
            </a:r>
            <a:endParaRPr lang="es-ES" sz="1050" i="1" dirty="0" smtClean="0"/>
          </a:p>
          <a:p>
            <a:pPr marL="0" indent="0" fontAlgn="auto">
              <a:spcBef>
                <a:spcPts val="0"/>
              </a:spcBef>
              <a:spcAft>
                <a:spcPts val="0"/>
              </a:spcAft>
              <a:buFont typeface="Wingdings 2"/>
              <a:buNone/>
              <a:defRPr/>
            </a:pPr>
            <a:r>
              <a:rPr lang="es-AR" sz="1050" b="1" i="1" dirty="0" smtClean="0"/>
              <a:t>Descripción:</a:t>
            </a:r>
            <a:endParaRPr lang="es-ES" sz="1050" b="1" i="1" dirty="0" smtClean="0"/>
          </a:p>
          <a:p>
            <a:pPr marL="0" indent="0" fontAlgn="auto">
              <a:spcBef>
                <a:spcPts val="0"/>
              </a:spcBef>
              <a:spcAft>
                <a:spcPts val="0"/>
              </a:spcAft>
              <a:buFont typeface="Wingdings 2"/>
              <a:buNone/>
              <a:defRPr/>
            </a:pPr>
            <a:r>
              <a:rPr lang="es-AR" sz="1050" i="1" dirty="0" smtClean="0"/>
              <a:t>Seleccionar la información prioritaria útil, para la construcción de conceptos que nos conduzcan a logros de conocimientos significativos.</a:t>
            </a:r>
            <a:endParaRPr lang="es-ES" sz="1050" i="1" dirty="0" smtClean="0"/>
          </a:p>
          <a:p>
            <a:pPr marL="0" indent="0" fontAlgn="auto">
              <a:spcBef>
                <a:spcPts val="0"/>
              </a:spcBef>
              <a:spcAft>
                <a:spcPts val="0"/>
              </a:spcAft>
              <a:buFont typeface="Wingdings 2"/>
              <a:buNone/>
              <a:defRPr/>
            </a:pPr>
            <a:r>
              <a:rPr lang="es-AR" sz="1050" b="1" i="1" dirty="0" smtClean="0"/>
              <a:t>Recursos:</a:t>
            </a:r>
            <a:endParaRPr lang="es-ES" sz="1050" b="1" i="1" dirty="0" smtClean="0"/>
          </a:p>
          <a:p>
            <a:pPr marL="0" indent="0" fontAlgn="auto">
              <a:spcBef>
                <a:spcPts val="0"/>
              </a:spcBef>
              <a:spcAft>
                <a:spcPts val="0"/>
              </a:spcAft>
              <a:buFont typeface="Wingdings 2"/>
              <a:buNone/>
              <a:defRPr/>
            </a:pPr>
            <a:r>
              <a:rPr lang="es-AR" sz="1050" i="1" dirty="0" smtClean="0"/>
              <a:t>Profesores responsables de cada área, Administradores de red, las </a:t>
            </a:r>
            <a:r>
              <a:rPr lang="es-AR" sz="1050" i="1" dirty="0" err="1" smtClean="0"/>
              <a:t>netbook</a:t>
            </a:r>
            <a:r>
              <a:rPr lang="es-AR" sz="1050" i="1" dirty="0" smtClean="0"/>
              <a:t>, y la sala TIC.</a:t>
            </a:r>
            <a:endParaRPr lang="es-ES" sz="1050" i="1" dirty="0" smtClean="0"/>
          </a:p>
          <a:p>
            <a:pPr marL="0" indent="0" fontAlgn="auto">
              <a:spcBef>
                <a:spcPts val="0"/>
              </a:spcBef>
              <a:spcAft>
                <a:spcPts val="0"/>
              </a:spcAft>
              <a:buFont typeface="Wingdings 2"/>
              <a:buNone/>
              <a:defRPr/>
            </a:pPr>
            <a:r>
              <a:rPr lang="es-A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ACTIVIDAD III:</a:t>
            </a:r>
            <a:endParaRPr lang="es-E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marL="0" indent="0" fontAlgn="auto">
              <a:spcBef>
                <a:spcPts val="0"/>
              </a:spcBef>
              <a:spcAft>
                <a:spcPts val="0"/>
              </a:spcAft>
              <a:buFont typeface="Wingdings 2"/>
              <a:buNone/>
              <a:defRPr/>
            </a:pPr>
            <a:r>
              <a:rPr lang="es-AR" sz="1050" i="1" dirty="0" smtClean="0"/>
              <a:t>Diseño y </a:t>
            </a:r>
            <a:r>
              <a:rPr lang="es-AR" sz="1050" i="1" dirty="0" err="1" smtClean="0"/>
              <a:t>croquizado</a:t>
            </a:r>
            <a:r>
              <a:rPr lang="es-AR" sz="1050" i="1" dirty="0" smtClean="0"/>
              <a:t> del navío a construir.</a:t>
            </a:r>
            <a:endParaRPr lang="es-ES" sz="1050" i="1" dirty="0" smtClean="0"/>
          </a:p>
          <a:p>
            <a:pPr marL="0" indent="0" fontAlgn="auto">
              <a:spcBef>
                <a:spcPts val="0"/>
              </a:spcBef>
              <a:spcAft>
                <a:spcPts val="0"/>
              </a:spcAft>
              <a:buFont typeface="Wingdings 2"/>
              <a:buNone/>
              <a:defRPr/>
            </a:pPr>
            <a:r>
              <a:rPr lang="es-AR" sz="1050" b="1" i="1" dirty="0" smtClean="0"/>
              <a:t>Descripción:</a:t>
            </a:r>
            <a:endParaRPr lang="es-ES" sz="1050" b="1" i="1" dirty="0" smtClean="0"/>
          </a:p>
          <a:p>
            <a:pPr marL="0" indent="0" fontAlgn="auto">
              <a:spcBef>
                <a:spcPts val="0"/>
              </a:spcBef>
              <a:spcAft>
                <a:spcPts val="0"/>
              </a:spcAft>
              <a:buFont typeface="Wingdings 2"/>
              <a:buNone/>
              <a:defRPr/>
            </a:pPr>
            <a:r>
              <a:rPr lang="es-AR" sz="1050" i="1" dirty="0" smtClean="0"/>
              <a:t> Utilizar el programa adecuado para plasmar gráficamente la situación.</a:t>
            </a:r>
            <a:endParaRPr lang="es-ES" sz="1050" i="1" dirty="0" smtClean="0"/>
          </a:p>
          <a:p>
            <a:pPr marL="0" indent="0" fontAlgn="auto">
              <a:spcBef>
                <a:spcPts val="0"/>
              </a:spcBef>
              <a:spcAft>
                <a:spcPts val="0"/>
              </a:spcAft>
              <a:buFont typeface="Wingdings 2"/>
              <a:buNone/>
              <a:defRPr/>
            </a:pPr>
            <a:r>
              <a:rPr lang="es-AR" sz="1050" b="1" i="1" dirty="0" smtClean="0"/>
              <a:t>Recursos:</a:t>
            </a:r>
            <a:endParaRPr lang="es-ES" sz="1050" b="1" i="1" dirty="0" smtClean="0"/>
          </a:p>
          <a:p>
            <a:pPr marL="0" indent="0" fontAlgn="auto">
              <a:spcBef>
                <a:spcPts val="0"/>
              </a:spcBef>
              <a:spcAft>
                <a:spcPts val="0"/>
              </a:spcAft>
              <a:buFont typeface="Wingdings 2"/>
              <a:buNone/>
              <a:defRPr/>
            </a:pPr>
            <a:r>
              <a:rPr lang="es-AR" sz="1050" i="1" dirty="0" smtClean="0"/>
              <a:t>Las </a:t>
            </a:r>
            <a:r>
              <a:rPr lang="es-AR" sz="1050" i="1" dirty="0" err="1" smtClean="0"/>
              <a:t>netbook</a:t>
            </a:r>
            <a:r>
              <a:rPr lang="es-AR" sz="1050" i="1" dirty="0" smtClean="0"/>
              <a:t>, sala TIC, aulas donde se dictan las áreas involucradas y el  software adecuado para la elaboración del diseño.</a:t>
            </a:r>
          </a:p>
          <a:p>
            <a:pPr marL="0" indent="0" fontAlgn="auto">
              <a:spcBef>
                <a:spcPts val="0"/>
              </a:spcBef>
              <a:spcAft>
                <a:spcPts val="0"/>
              </a:spcAft>
              <a:buFont typeface="Wingdings 2"/>
              <a:buNone/>
              <a:defRPr/>
            </a:pPr>
            <a:endParaRPr lang="es-ES" sz="1050" i="1" dirty="0" smtClean="0"/>
          </a:p>
          <a:p>
            <a:pPr marL="0" indent="0" fontAlgn="auto">
              <a:spcBef>
                <a:spcPts val="0"/>
              </a:spcBef>
              <a:spcAft>
                <a:spcPts val="0"/>
              </a:spcAft>
              <a:buFont typeface="Wingdings 2"/>
              <a:buNone/>
              <a:defRPr/>
            </a:pPr>
            <a:r>
              <a:rPr lang="es-A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ACTIVIDAD IV:</a:t>
            </a:r>
            <a:endParaRPr lang="es-E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marL="0" indent="0" fontAlgn="auto">
              <a:spcBef>
                <a:spcPts val="0"/>
              </a:spcBef>
              <a:spcAft>
                <a:spcPts val="0"/>
              </a:spcAft>
              <a:buFont typeface="Wingdings 2"/>
              <a:buNone/>
              <a:defRPr/>
            </a:pPr>
            <a:r>
              <a:rPr lang="es-AR" sz="1050" i="1" dirty="0" smtClean="0"/>
              <a:t>Construcción del navío.</a:t>
            </a:r>
            <a:endParaRPr lang="es-ES" sz="1050" i="1" dirty="0" smtClean="0"/>
          </a:p>
          <a:p>
            <a:pPr marL="0" indent="0" fontAlgn="auto">
              <a:spcBef>
                <a:spcPts val="0"/>
              </a:spcBef>
              <a:spcAft>
                <a:spcPts val="0"/>
              </a:spcAft>
              <a:buFont typeface="Wingdings 2"/>
              <a:buNone/>
              <a:defRPr/>
            </a:pPr>
            <a:r>
              <a:rPr lang="es-AR" sz="1050" b="1" i="1" dirty="0" smtClean="0"/>
              <a:t>Descripción:</a:t>
            </a:r>
            <a:endParaRPr lang="es-ES" sz="1050" b="1" i="1" dirty="0" smtClean="0"/>
          </a:p>
          <a:p>
            <a:pPr marL="0" indent="0" fontAlgn="auto">
              <a:spcBef>
                <a:spcPts val="0"/>
              </a:spcBef>
              <a:spcAft>
                <a:spcPts val="0"/>
              </a:spcAft>
              <a:buFont typeface="Wingdings 2"/>
              <a:buNone/>
              <a:defRPr/>
            </a:pPr>
            <a:r>
              <a:rPr lang="es-AR" sz="1050" i="1" dirty="0" smtClean="0"/>
              <a:t>Seleccionar los materiales adecuados para la construcción del navío.</a:t>
            </a:r>
            <a:endParaRPr lang="es-ES" sz="1050" i="1" dirty="0" smtClean="0"/>
          </a:p>
          <a:p>
            <a:pPr marL="0" indent="0" fontAlgn="auto">
              <a:spcBef>
                <a:spcPts val="0"/>
              </a:spcBef>
              <a:spcAft>
                <a:spcPts val="0"/>
              </a:spcAft>
              <a:buFont typeface="Wingdings 2"/>
              <a:buNone/>
              <a:defRPr/>
            </a:pPr>
            <a:r>
              <a:rPr lang="es-AR" sz="1050" b="1" i="1" dirty="0" smtClean="0"/>
              <a:t>Recursos:</a:t>
            </a:r>
            <a:endParaRPr lang="es-ES" sz="1050" b="1" i="1" dirty="0" smtClean="0"/>
          </a:p>
          <a:p>
            <a:pPr marL="0" indent="0" fontAlgn="auto">
              <a:spcBef>
                <a:spcPts val="0"/>
              </a:spcBef>
              <a:spcAft>
                <a:spcPts val="0"/>
              </a:spcAft>
              <a:buFont typeface="Wingdings 2"/>
              <a:buNone/>
              <a:defRPr/>
            </a:pPr>
            <a:r>
              <a:rPr lang="es-AR" sz="1050" i="1" dirty="0" smtClean="0"/>
              <a:t>Maestros de taller de cada una de las rotaciones  del taller: Maestro de Electricidad, Electrónica, Ajuste, Soldadura Carpintería y Hojalatería.</a:t>
            </a:r>
            <a:endParaRPr lang="es-ES" sz="1050" i="1" dirty="0" smtClean="0"/>
          </a:p>
          <a:p>
            <a:pPr marL="0" indent="0" fontAlgn="auto">
              <a:spcBef>
                <a:spcPts val="0"/>
              </a:spcBef>
              <a:spcAft>
                <a:spcPts val="0"/>
              </a:spcAft>
              <a:buFont typeface="Wingdings 2"/>
              <a:buNone/>
              <a:defRPr/>
            </a:pPr>
            <a:r>
              <a:rPr lang="es-AR" sz="1050" i="1" dirty="0" smtClean="0"/>
              <a:t>Maquinas herramientas y dispositivos de control, medición y seguridad industrial, correspondiente a cada área del taller involucrado.</a:t>
            </a:r>
            <a:endParaRPr lang="es-ES" sz="1050" i="1" dirty="0" smtClean="0"/>
          </a:p>
          <a:p>
            <a:pPr marL="0" indent="0" fontAlgn="auto">
              <a:spcBef>
                <a:spcPts val="0"/>
              </a:spcBef>
              <a:spcAft>
                <a:spcPts val="0"/>
              </a:spcAft>
              <a:buFont typeface="Wingdings 2"/>
              <a:buNone/>
              <a:defRPr/>
            </a:pPr>
            <a:r>
              <a:rPr lang="es-AR" sz="1050" i="1" dirty="0" smtClean="0"/>
              <a:t>Espejo de agua, donde se botara el navío, Ej.: laguna, río, pileta </a:t>
            </a:r>
            <a:r>
              <a:rPr lang="es-AR" sz="1050" i="1" dirty="0" err="1" smtClean="0"/>
              <a:t>pelopincho</a:t>
            </a:r>
            <a:r>
              <a:rPr lang="es-AR" sz="1050" i="1" dirty="0" smtClean="0"/>
              <a:t>, etc.</a:t>
            </a:r>
            <a:endParaRPr lang="es-ES" sz="1050" i="1" dirty="0" smtClean="0"/>
          </a:p>
          <a:p>
            <a:pPr marL="0" indent="0" fontAlgn="auto">
              <a:spcBef>
                <a:spcPts val="0"/>
              </a:spcBef>
              <a:spcAft>
                <a:spcPts val="0"/>
              </a:spcAft>
              <a:buFont typeface="Wingdings 2"/>
              <a:buNone/>
              <a:defRPr/>
            </a:pPr>
            <a:r>
              <a:rPr lang="es-AR"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ACTIVIDAD V</a:t>
            </a:r>
            <a:endParaRPr lang="es-E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marL="0" indent="0" fontAlgn="auto">
              <a:spcBef>
                <a:spcPts val="0"/>
              </a:spcBef>
              <a:spcAft>
                <a:spcPts val="0"/>
              </a:spcAft>
              <a:buFont typeface="Wingdings 2"/>
              <a:buNone/>
              <a:defRPr/>
            </a:pPr>
            <a:r>
              <a:rPr lang="es-AR" sz="1050" i="1" dirty="0" smtClean="0"/>
              <a:t>Evaluación de los resultados y conclusiones.</a:t>
            </a:r>
            <a:endParaRPr lang="es-ES" sz="1050" i="1" dirty="0" smtClean="0"/>
          </a:p>
          <a:p>
            <a:pPr marL="0" indent="0" fontAlgn="auto">
              <a:spcBef>
                <a:spcPts val="0"/>
              </a:spcBef>
              <a:spcAft>
                <a:spcPts val="0"/>
              </a:spcAft>
              <a:buFont typeface="Wingdings 2"/>
              <a:buNone/>
              <a:defRPr/>
            </a:pPr>
            <a:r>
              <a:rPr lang="es-AR" sz="1050" b="1" i="1" dirty="0" smtClean="0"/>
              <a:t>Descripción:</a:t>
            </a:r>
            <a:endParaRPr lang="es-ES" sz="1050" b="1" i="1" dirty="0" smtClean="0"/>
          </a:p>
          <a:p>
            <a:pPr marL="0" indent="0" fontAlgn="auto">
              <a:spcBef>
                <a:spcPts val="0"/>
              </a:spcBef>
              <a:spcAft>
                <a:spcPts val="0"/>
              </a:spcAft>
              <a:buFont typeface="Wingdings 2"/>
              <a:buNone/>
              <a:defRPr/>
            </a:pPr>
            <a:r>
              <a:rPr lang="es-AR" sz="1050" i="1" dirty="0" smtClean="0"/>
              <a:t>Se evaluaran los conocimientos adquiridos por los alumnos en cada una de las áreas  involucradas, como así también sus conclusiones  utilizando como herramienta didáctica  la Web </a:t>
            </a:r>
            <a:r>
              <a:rPr lang="es-AR" sz="1050" i="1" dirty="0" err="1" smtClean="0"/>
              <a:t>quest</a:t>
            </a:r>
            <a:r>
              <a:rPr lang="es-AR" sz="1050" i="1" dirty="0" smtClean="0"/>
              <a:t>,</a:t>
            </a:r>
            <a:endParaRPr lang="es-ES" sz="1050" i="1" dirty="0" smtClean="0"/>
          </a:p>
          <a:p>
            <a:pPr marL="0" indent="0" fontAlgn="auto">
              <a:spcBef>
                <a:spcPts val="0"/>
              </a:spcBef>
              <a:spcAft>
                <a:spcPts val="0"/>
              </a:spcAft>
              <a:buFont typeface="Wingdings 2"/>
              <a:buNone/>
              <a:defRPr/>
            </a:pPr>
            <a:r>
              <a:rPr lang="es-AR" sz="1050" i="1" dirty="0" smtClean="0"/>
              <a:t>O también, el Profesor, independientemente o con los estudiantes, pueden crear una matriz de valoración, para otorgar una valoración al trabajo final.</a:t>
            </a:r>
            <a:endParaRPr lang="es-ES" sz="1050" i="1" dirty="0" smtClean="0"/>
          </a:p>
          <a:p>
            <a:pPr marL="0" indent="0" fontAlgn="auto">
              <a:spcBef>
                <a:spcPts val="0"/>
              </a:spcBef>
              <a:spcAft>
                <a:spcPts val="0"/>
              </a:spcAft>
              <a:buFont typeface="Wingdings 2"/>
              <a:buNone/>
              <a:defRPr/>
            </a:pPr>
            <a:r>
              <a:rPr lang="es-AR" sz="1050" i="1" dirty="0" smtClean="0"/>
              <a:t>El Profesor tendrá la libertad para construir cualquier otro criterio de evaluación que considere pertinente, de acuerdo al desarrollo del </a:t>
            </a:r>
            <a:r>
              <a:rPr lang="es-AR" sz="1050" i="1" dirty="0" err="1" smtClean="0"/>
              <a:t>currícula</a:t>
            </a:r>
            <a:r>
              <a:rPr lang="es-AR" sz="1050" i="1" dirty="0" smtClean="0"/>
              <a:t> de las materias involucradas en este proyecto.</a:t>
            </a:r>
          </a:p>
          <a:p>
            <a:pPr fontAlgn="auto">
              <a:spcBef>
                <a:spcPts val="0"/>
              </a:spcBef>
              <a:spcAft>
                <a:spcPts val="0"/>
              </a:spcAft>
              <a:buFont typeface="Wingdings 2"/>
              <a:buNone/>
              <a:defRPr/>
            </a:pPr>
            <a:r>
              <a:rPr lang="es-AR" sz="1050" b="1" i="1" dirty="0" smtClean="0"/>
              <a:t>Recursos:</a:t>
            </a:r>
            <a:endParaRPr lang="es-ES" sz="1050" b="1" i="1" dirty="0" smtClean="0"/>
          </a:p>
          <a:p>
            <a:pPr fontAlgn="auto">
              <a:spcBef>
                <a:spcPts val="0"/>
              </a:spcBef>
              <a:spcAft>
                <a:spcPts val="0"/>
              </a:spcAft>
              <a:buFont typeface="Wingdings 2"/>
              <a:buNone/>
              <a:defRPr/>
            </a:pPr>
            <a:r>
              <a:rPr lang="es-AR" sz="1050" i="1" dirty="0" smtClean="0"/>
              <a:t>Profesores de cada área y las Netbook.</a:t>
            </a:r>
            <a:endParaRPr lang="es-ES" sz="1050" i="1" dirty="0" smtClean="0"/>
          </a:p>
          <a:p>
            <a:pPr marL="0" indent="0" fontAlgn="auto">
              <a:spcBef>
                <a:spcPts val="0"/>
              </a:spcBef>
              <a:spcAft>
                <a:spcPts val="0"/>
              </a:spcAft>
              <a:buFont typeface="Wingdings 2"/>
              <a:buNone/>
              <a:defRPr/>
            </a:pPr>
            <a:endParaRPr lang="es-ES" sz="1050" i="1" dirty="0" smtClean="0"/>
          </a:p>
          <a:p>
            <a:pPr fontAlgn="auto">
              <a:spcBef>
                <a:spcPts val="0"/>
              </a:spcBef>
              <a:spcAft>
                <a:spcPts val="0"/>
              </a:spcAft>
              <a:buFont typeface="Wingdings 2"/>
              <a:buNone/>
              <a:defRPr/>
            </a:pPr>
            <a:endParaRPr lang="es-AR" sz="9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536"/>
            <a:ext cx="8229600" cy="1143000"/>
          </a:xfrm>
        </p:spPr>
        <p:txBody>
          <a:bodyPr/>
          <a:lstStyle/>
          <a:p>
            <a:pPr marL="54864" fontAlgn="auto">
              <a:spcAft>
                <a:spcPts val="0"/>
              </a:spcAft>
              <a:defRPr/>
            </a:pPr>
            <a:r>
              <a:rPr lang="es-AR" b="1" i="1" dirty="0" smtClean="0">
                <a:solidFill>
                  <a:schemeClr val="tx2">
                    <a:tint val="100000"/>
                    <a:shade val="90000"/>
                    <a:satMod val="250000"/>
                    <a:alpha val="100000"/>
                  </a:schemeClr>
                </a:solidFill>
              </a:rPr>
              <a:t>Productos Esperados</a:t>
            </a:r>
            <a:endParaRPr lang="es-AR" dirty="0">
              <a:solidFill>
                <a:schemeClr val="tx2">
                  <a:tint val="100000"/>
                  <a:shade val="90000"/>
                  <a:satMod val="250000"/>
                  <a:alpha val="100000"/>
                </a:schemeClr>
              </a:solidFill>
            </a:endParaRPr>
          </a:p>
        </p:txBody>
      </p:sp>
      <p:pic>
        <p:nvPicPr>
          <p:cNvPr id="1026" name="Picture 2"/>
          <p:cNvPicPr>
            <a:picLocks noGrp="1" noChangeAspect="1" noChangeArrowheads="1"/>
          </p:cNvPicPr>
          <p:nvPr>
            <p:ph idx="1"/>
          </p:nvPr>
        </p:nvPicPr>
        <p:blipFill>
          <a:blip r:embed="rId2">
            <a:grayscl/>
            <a:biLevel thresh="50000"/>
          </a:blip>
          <a:stretch>
            <a:fillRect/>
          </a:stretch>
        </p:blipFill>
        <p:spPr>
          <a:xfrm>
            <a:off x="500063" y="1865313"/>
            <a:ext cx="8078787" cy="4849812"/>
          </a:xfrm>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536"/>
            <a:ext cx="8229600" cy="1143000"/>
          </a:xfrm>
        </p:spPr>
        <p:txBody>
          <a:bodyPr/>
          <a:lstStyle/>
          <a:p>
            <a:pPr marL="54864" fontAlgn="auto">
              <a:spcAft>
                <a:spcPts val="0"/>
              </a:spcAft>
              <a:defRPr/>
            </a:pPr>
            <a:r>
              <a:rPr lang="es-AR" b="1" i="1" dirty="0" smtClean="0">
                <a:solidFill>
                  <a:schemeClr val="tx2">
                    <a:tint val="100000"/>
                    <a:shade val="90000"/>
                    <a:satMod val="250000"/>
                    <a:alpha val="100000"/>
                  </a:schemeClr>
                </a:solidFill>
              </a:rPr>
              <a:t>Productos Esperados</a:t>
            </a:r>
            <a:endParaRPr lang="es-AR" dirty="0">
              <a:solidFill>
                <a:schemeClr val="tx2">
                  <a:tint val="100000"/>
                  <a:shade val="90000"/>
                  <a:satMod val="250000"/>
                  <a:alpha val="100000"/>
                </a:schemeClr>
              </a:solidFill>
            </a:endParaRPr>
          </a:p>
        </p:txBody>
      </p:sp>
      <p:sp>
        <p:nvSpPr>
          <p:cNvPr id="3" name="2 Marcador de contenido"/>
          <p:cNvSpPr>
            <a:spLocks noGrp="1"/>
          </p:cNvSpPr>
          <p:nvPr>
            <p:ph idx="1"/>
          </p:nvPr>
        </p:nvSpPr>
        <p:spPr>
          <a:xfrm>
            <a:off x="214282" y="1527048"/>
            <a:ext cx="8715436" cy="4830910"/>
          </a:xfrm>
        </p:spPr>
        <p:txBody>
          <a:bodyPr>
            <a:normAutofit fontScale="85000" lnSpcReduction="10000"/>
          </a:bodyPr>
          <a:lstStyle/>
          <a:p>
            <a:pPr fontAlgn="auto">
              <a:spcBef>
                <a:spcPts val="0"/>
              </a:spcBef>
              <a:spcAft>
                <a:spcPts val="0"/>
              </a:spcAft>
              <a:buFont typeface="Wingdings 2"/>
              <a:buNone/>
              <a:defRPr/>
            </a:pPr>
            <a:r>
              <a:rPr lang="es-AR" sz="35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Evaluación</a:t>
            </a:r>
            <a:endParaRPr lang="es-ES" sz="35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marL="0" indent="0" fontAlgn="auto">
              <a:spcBef>
                <a:spcPts val="0"/>
              </a:spcBef>
              <a:spcAft>
                <a:spcPts val="0"/>
              </a:spcAft>
              <a:buFont typeface="Wingdings 2"/>
              <a:buNone/>
              <a:defRPr/>
            </a:pPr>
            <a:r>
              <a:rPr lang="es-AR" i="1" dirty="0" smtClean="0"/>
              <a:t>Las evaluaciones serán de carácter teórico prácticas. Presentación en tiempo y forma de las investigaciones solicitadas. Exposición de actividades grupales. Diseño y construcción de maquetas que reproduzcan y expliquen los fenómenos apreciados. </a:t>
            </a:r>
            <a:endParaRPr lang="es-ES" i="1" dirty="0" smtClean="0"/>
          </a:p>
          <a:p>
            <a:pPr marL="0" indent="0" fontAlgn="auto">
              <a:spcBef>
                <a:spcPts val="0"/>
              </a:spcBef>
              <a:spcAft>
                <a:spcPts val="0"/>
              </a:spcAft>
              <a:buFont typeface="Wingdings 2"/>
              <a:buNone/>
              <a:defRPr/>
            </a:pPr>
            <a:r>
              <a:rPr lang="es-AR" i="1" dirty="0" smtClean="0"/>
              <a:t>Al finalizar el ciclo lectivo el último curso del Ciclo Básico (3° Año) cerrará la etapa de evaluación mediante la construcción a escala de la maqueta del navío del Museo Vasa estudiado, lo presentarán ante la comunidad educativa y expondrán sus conclusiones finales.</a:t>
            </a:r>
            <a:endParaRPr lang="es-ES" i="1" dirty="0" smtClean="0"/>
          </a:p>
          <a:p>
            <a:pPr fontAlgn="auto">
              <a:spcBef>
                <a:spcPts val="0"/>
              </a:spcBef>
              <a:spcAft>
                <a:spcPts val="0"/>
              </a:spcAft>
              <a:buFont typeface="Wingdings 2"/>
              <a:buNone/>
              <a:defRPr/>
            </a:pPr>
            <a:endParaRPr lang="es-A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536"/>
            <a:ext cx="8229600" cy="1143000"/>
          </a:xfrm>
        </p:spPr>
        <p:txBody>
          <a:bodyPr/>
          <a:lstStyle/>
          <a:p>
            <a:pPr marL="54864" fontAlgn="auto">
              <a:spcAft>
                <a:spcPts val="0"/>
              </a:spcAft>
              <a:defRPr/>
            </a:pPr>
            <a:r>
              <a:rPr lang="es-AR" b="1" i="1" dirty="0" smtClean="0">
                <a:solidFill>
                  <a:schemeClr val="tx2">
                    <a:tint val="100000"/>
                    <a:shade val="90000"/>
                    <a:satMod val="250000"/>
                    <a:alpha val="100000"/>
                  </a:schemeClr>
                </a:solidFill>
              </a:rPr>
              <a:t>Roles del Grupo de Trabajo</a:t>
            </a:r>
            <a:endParaRPr lang="es-AR" dirty="0">
              <a:solidFill>
                <a:schemeClr val="tx2">
                  <a:tint val="100000"/>
                  <a:shade val="90000"/>
                  <a:satMod val="250000"/>
                  <a:alpha val="100000"/>
                </a:schemeClr>
              </a:solidFill>
            </a:endParaRPr>
          </a:p>
        </p:txBody>
      </p:sp>
      <p:sp>
        <p:nvSpPr>
          <p:cNvPr id="3" name="2 Marcador de contenido"/>
          <p:cNvSpPr>
            <a:spLocks noGrp="1"/>
          </p:cNvSpPr>
          <p:nvPr>
            <p:ph idx="1"/>
          </p:nvPr>
        </p:nvSpPr>
        <p:spPr/>
        <p:txBody>
          <a:bodyPr>
            <a:normAutofit fontScale="55000" lnSpcReduction="20000"/>
          </a:bodyPr>
          <a:lstStyle/>
          <a:p>
            <a:pPr fontAlgn="auto">
              <a:spcBef>
                <a:spcPts val="0"/>
              </a:spcBef>
              <a:spcAft>
                <a:spcPts val="0"/>
              </a:spcAft>
              <a:buFont typeface="Wingdings 2"/>
              <a:buChar char=""/>
              <a:defRPr/>
            </a:pPr>
            <a:r>
              <a:rPr lang="es-AR" sz="3600" i="1" dirty="0" smtClean="0"/>
              <a:t>Directivos del establecimiento.-</a:t>
            </a:r>
            <a:endParaRPr lang="es-ES" sz="3600" i="1" dirty="0" smtClean="0"/>
          </a:p>
          <a:p>
            <a:pPr fontAlgn="auto">
              <a:spcBef>
                <a:spcPts val="0"/>
              </a:spcBef>
              <a:spcAft>
                <a:spcPts val="0"/>
              </a:spcAft>
              <a:buFont typeface="Wingdings 2"/>
              <a:buChar char=""/>
              <a:defRPr/>
            </a:pPr>
            <a:r>
              <a:rPr lang="es-AR" sz="3600" i="1" dirty="0" smtClean="0"/>
              <a:t>Jefes de departamentos.-</a:t>
            </a:r>
            <a:endParaRPr lang="es-ES" sz="3600" i="1" dirty="0" smtClean="0"/>
          </a:p>
          <a:p>
            <a:pPr fontAlgn="auto">
              <a:spcBef>
                <a:spcPts val="0"/>
              </a:spcBef>
              <a:spcAft>
                <a:spcPts val="0"/>
              </a:spcAft>
              <a:buFont typeface="Wingdings 2"/>
              <a:buChar char=""/>
              <a:defRPr/>
            </a:pPr>
            <a:r>
              <a:rPr lang="es-AR" sz="3600" i="1" dirty="0" smtClean="0"/>
              <a:t>Jefe de taller.-</a:t>
            </a:r>
            <a:endParaRPr lang="es-ES" sz="3600" i="1" dirty="0" smtClean="0"/>
          </a:p>
          <a:p>
            <a:pPr fontAlgn="auto">
              <a:spcBef>
                <a:spcPts val="0"/>
              </a:spcBef>
              <a:spcAft>
                <a:spcPts val="0"/>
              </a:spcAft>
              <a:buFont typeface="Wingdings 2"/>
              <a:buChar char=""/>
              <a:defRPr/>
            </a:pPr>
            <a:r>
              <a:rPr lang="es-AR" sz="3600" i="1" dirty="0" smtClean="0"/>
              <a:t>Jefes de secciones.-</a:t>
            </a:r>
            <a:endParaRPr lang="es-ES" sz="3600" i="1" dirty="0" smtClean="0"/>
          </a:p>
          <a:p>
            <a:pPr fontAlgn="auto">
              <a:spcBef>
                <a:spcPts val="0"/>
              </a:spcBef>
              <a:spcAft>
                <a:spcPts val="0"/>
              </a:spcAft>
              <a:buFont typeface="Wingdings 2"/>
              <a:buChar char=""/>
              <a:defRPr/>
            </a:pPr>
            <a:r>
              <a:rPr lang="es-AR" sz="3600" i="1" dirty="0" smtClean="0"/>
              <a:t>Profesores de las aéreas involucradas.-</a:t>
            </a:r>
            <a:endParaRPr lang="es-ES" sz="3600" i="1" dirty="0" smtClean="0"/>
          </a:p>
          <a:p>
            <a:pPr fontAlgn="auto">
              <a:spcBef>
                <a:spcPts val="0"/>
              </a:spcBef>
              <a:spcAft>
                <a:spcPts val="0"/>
              </a:spcAft>
              <a:buFont typeface="Wingdings 2"/>
              <a:buChar char=""/>
              <a:defRPr/>
            </a:pPr>
            <a:r>
              <a:rPr lang="es-AR" sz="3600" i="1" dirty="0" smtClean="0"/>
              <a:t>M.E.P de cada sección.-</a:t>
            </a:r>
            <a:endParaRPr lang="es-ES" sz="3600" i="1" dirty="0" smtClean="0"/>
          </a:p>
          <a:p>
            <a:pPr fontAlgn="auto">
              <a:spcBef>
                <a:spcPts val="0"/>
              </a:spcBef>
              <a:spcAft>
                <a:spcPts val="0"/>
              </a:spcAft>
              <a:buFont typeface="Wingdings 2"/>
              <a:buChar char=""/>
              <a:defRPr/>
            </a:pPr>
            <a:r>
              <a:rPr lang="es-AR" sz="3600" i="1" dirty="0" smtClean="0"/>
              <a:t>Administradores de red del programa conectar igualdad.-</a:t>
            </a:r>
            <a:endParaRPr lang="es-ES" sz="3600" i="1" dirty="0" smtClean="0"/>
          </a:p>
          <a:p>
            <a:pPr fontAlgn="auto">
              <a:spcBef>
                <a:spcPts val="0"/>
              </a:spcBef>
              <a:spcAft>
                <a:spcPts val="0"/>
              </a:spcAft>
              <a:buFont typeface="Wingdings 2"/>
              <a:buChar char=""/>
              <a:defRPr/>
            </a:pPr>
            <a:r>
              <a:rPr lang="es-AR" sz="3600" i="1" dirty="0" smtClean="0"/>
              <a:t>Orden de trabajo.-</a:t>
            </a:r>
            <a:endParaRPr lang="es-ES" sz="3600" i="1" dirty="0" smtClean="0"/>
          </a:p>
          <a:p>
            <a:pPr fontAlgn="auto">
              <a:spcBef>
                <a:spcPts val="0"/>
              </a:spcBef>
              <a:spcAft>
                <a:spcPts val="0"/>
              </a:spcAft>
              <a:buFont typeface="Wingdings 2"/>
              <a:buChar char=""/>
              <a:defRPr/>
            </a:pPr>
            <a:r>
              <a:rPr lang="es-AR" sz="3600" i="1" dirty="0" smtClean="0"/>
              <a:t>Alumnos.-</a:t>
            </a:r>
          </a:p>
          <a:p>
            <a:pPr fontAlgn="auto">
              <a:spcBef>
                <a:spcPts val="0"/>
              </a:spcBef>
              <a:spcAft>
                <a:spcPts val="0"/>
              </a:spcAft>
              <a:buFont typeface="Wingdings 2"/>
              <a:buChar char=""/>
              <a:defRPr/>
            </a:pPr>
            <a:endParaRPr lang="es-ES" sz="3600" i="1" dirty="0" smtClean="0"/>
          </a:p>
          <a:p>
            <a:pPr marL="0" indent="0" fontAlgn="auto">
              <a:spcBef>
                <a:spcPts val="0"/>
              </a:spcBef>
              <a:spcAft>
                <a:spcPts val="0"/>
              </a:spcAft>
              <a:buFont typeface="Wingdings 2"/>
              <a:buNone/>
              <a:defRPr/>
            </a:pPr>
            <a:r>
              <a:rPr lang="es-AR" sz="3600" i="1" dirty="0" smtClean="0"/>
              <a:t>Este proyecto posibilita la participación de toda la comunidad educativa a través de una actividad novedosa, que posibilita  la adquisición  de saberes en escenaritos  diferentes:</a:t>
            </a:r>
            <a:endParaRPr lang="es-ES" sz="3600" i="1" dirty="0" smtClean="0"/>
          </a:p>
          <a:p>
            <a:pPr marL="0" indent="0" fontAlgn="auto">
              <a:spcBef>
                <a:spcPts val="0"/>
              </a:spcBef>
              <a:spcAft>
                <a:spcPts val="0"/>
              </a:spcAft>
              <a:buFont typeface="Wingdings 2"/>
              <a:buNone/>
              <a:defRPr/>
            </a:pPr>
            <a:r>
              <a:rPr lang="es-AR" sz="3600" i="1" dirty="0" smtClean="0"/>
              <a:t>“Porque creemos que se hace necesario actualizar las herramientas y los formatos didácticos, para que los jóvenes que ingresen a la escuela secundaria con diferentes condiciones culturales, puedan transitar y terminar la educación secundaria</a:t>
            </a:r>
            <a:r>
              <a:rPr lang="es-AR" b="1" i="1" dirty="0" smtClean="0"/>
              <a:t>”</a:t>
            </a:r>
            <a:endParaRPr lang="es-ES" i="1" dirty="0" smtClean="0"/>
          </a:p>
          <a:p>
            <a:pPr marL="0" indent="0" algn="just" fontAlgn="auto">
              <a:spcBef>
                <a:spcPts val="0"/>
              </a:spcBef>
              <a:spcAft>
                <a:spcPts val="0"/>
              </a:spcAft>
              <a:buFont typeface="Wingdings 2"/>
              <a:buNone/>
              <a:defRPr/>
            </a:pPr>
            <a:r>
              <a:rPr lang="es-AR" b="1" i="1" dirty="0" smtClean="0"/>
              <a:t> </a:t>
            </a:r>
            <a:endParaRPr lang="es-ES" i="1" dirty="0" smtClean="0"/>
          </a:p>
          <a:p>
            <a:pPr fontAlgn="auto">
              <a:spcBef>
                <a:spcPts val="0"/>
              </a:spcBef>
              <a:spcAft>
                <a:spcPts val="0"/>
              </a:spcAft>
              <a:buFont typeface="Wingdings 2"/>
              <a:buChar char=""/>
              <a:defRPr/>
            </a:pPr>
            <a:endParaRPr lang="es-A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536"/>
            <a:ext cx="8229600" cy="1143000"/>
          </a:xfrm>
        </p:spPr>
        <p:txBody>
          <a:bodyPr/>
          <a:lstStyle/>
          <a:p>
            <a:pPr marL="54864" fontAlgn="auto">
              <a:spcAft>
                <a:spcPts val="0"/>
              </a:spcAft>
              <a:defRPr/>
            </a:pPr>
            <a:r>
              <a:rPr lang="es-AR" b="1" i="1" dirty="0" smtClean="0">
                <a:solidFill>
                  <a:schemeClr val="tx2">
                    <a:tint val="100000"/>
                    <a:shade val="90000"/>
                    <a:satMod val="250000"/>
                    <a:alpha val="100000"/>
                  </a:schemeClr>
                </a:solidFill>
              </a:rPr>
              <a:t>Tiempo</a:t>
            </a:r>
            <a:endParaRPr lang="es-AR" dirty="0">
              <a:solidFill>
                <a:schemeClr val="tx2">
                  <a:tint val="100000"/>
                  <a:shade val="90000"/>
                  <a:satMod val="250000"/>
                  <a:alpha val="100000"/>
                </a:schemeClr>
              </a:solidFill>
            </a:endParaRPr>
          </a:p>
        </p:txBody>
      </p:sp>
      <p:sp>
        <p:nvSpPr>
          <p:cNvPr id="27650" name="2 Marcador de contenido"/>
          <p:cNvSpPr>
            <a:spLocks noGrp="1"/>
          </p:cNvSpPr>
          <p:nvPr>
            <p:ph idx="1"/>
          </p:nvPr>
        </p:nvSpPr>
        <p:spPr/>
        <p:txBody>
          <a:bodyPr/>
          <a:lstStyle/>
          <a:p>
            <a:pPr>
              <a:buFont typeface="Wingdings 2" pitchFamily="18" charset="2"/>
              <a:buNone/>
            </a:pPr>
            <a:endParaRPr lang="es-ES" b="1" i="1" smtClean="0"/>
          </a:p>
          <a:p>
            <a:pPr algn="ctr">
              <a:buFont typeface="Wingdings 2" pitchFamily="18" charset="2"/>
              <a:buNone/>
            </a:pPr>
            <a:r>
              <a:rPr lang="es-AR" i="1" smtClean="0"/>
              <a:t>Proyecto a implementarse durante todo el </a:t>
            </a:r>
          </a:p>
          <a:p>
            <a:pPr algn="ctr">
              <a:buFont typeface="Wingdings 2" pitchFamily="18" charset="2"/>
              <a:buNone/>
            </a:pPr>
            <a:r>
              <a:rPr lang="es-AR" b="1" i="1" smtClean="0"/>
              <a:t>ciclo lectivo 2012.</a:t>
            </a:r>
            <a:endParaRPr lang="es-ES" b="1" i="1" smtClean="0"/>
          </a:p>
          <a:p>
            <a:endParaRPr lang="es-AR"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rot="16200000">
            <a:off x="-2143172" y="2714620"/>
            <a:ext cx="6500858" cy="1357322"/>
          </a:xfrm>
          <a:solidFill>
            <a:schemeClr val="bg2">
              <a:lumMod val="20000"/>
              <a:lumOff val="80000"/>
            </a:schemeClr>
          </a:solidFill>
        </p:spPr>
        <p:txBody>
          <a:bodyPr/>
          <a:lstStyle/>
          <a:p>
            <a:pPr algn="ctr" fontAlgn="auto">
              <a:spcAft>
                <a:spcPts val="0"/>
              </a:spcAft>
              <a:defRPr/>
            </a:pPr>
            <a:r>
              <a:rPr lang="es-AR" sz="4400" b="0" dirty="0" smtClean="0">
                <a:ln w="18415" cmpd="sng">
                  <a:solidFill>
                    <a:srgbClr val="FFFFFF"/>
                  </a:solidFill>
                  <a:prstDash val="solid"/>
                </a:ln>
                <a:solidFill>
                  <a:schemeClr val="tx2">
                    <a:tint val="100000"/>
                    <a:shade val="90000"/>
                    <a:satMod val="250000"/>
                    <a:alpha val="100000"/>
                  </a:schemeClr>
                </a:solidFill>
                <a:effectLst>
                  <a:outerShdw blurRad="63500" dir="3600000" algn="tl" rotWithShape="0">
                    <a:srgbClr val="000000">
                      <a:alpha val="70000"/>
                    </a:srgbClr>
                  </a:outerShdw>
                </a:effectLst>
              </a:rPr>
              <a:t>El Museo Vasa</a:t>
            </a:r>
            <a:endParaRPr lang="es-AR" sz="4400" b="0" dirty="0">
              <a:ln w="18415" cmpd="sng">
                <a:solidFill>
                  <a:srgbClr val="FFFFFF"/>
                </a:solidFill>
                <a:prstDash val="solid"/>
              </a:ln>
              <a:solidFill>
                <a:schemeClr val="tx2">
                  <a:tint val="100000"/>
                  <a:shade val="90000"/>
                  <a:satMod val="250000"/>
                  <a:alpha val="100000"/>
                </a:schemeClr>
              </a:solidFill>
              <a:effectLst>
                <a:outerShdw blurRad="63500" dir="3600000" algn="tl" rotWithShape="0">
                  <a:srgbClr val="000000">
                    <a:alpha val="70000"/>
                  </a:srgbClr>
                </a:outerShdw>
              </a:effectLst>
            </a:endParaRPr>
          </a:p>
        </p:txBody>
      </p:sp>
      <p:sp>
        <p:nvSpPr>
          <p:cNvPr id="12" name="11 Marcador de contenido"/>
          <p:cNvSpPr>
            <a:spLocks noGrp="1"/>
          </p:cNvSpPr>
          <p:nvPr>
            <p:ph sz="half" idx="1"/>
          </p:nvPr>
        </p:nvSpPr>
        <p:spPr>
          <a:xfrm>
            <a:off x="2071688" y="1357313"/>
            <a:ext cx="6594475" cy="3978275"/>
          </a:xfrm>
        </p:spPr>
        <p:txBody>
          <a:bodyPr>
            <a:normAutofit/>
          </a:bodyPr>
          <a:lstStyle/>
          <a:p>
            <a:pPr fontAlgn="auto">
              <a:spcBef>
                <a:spcPts val="0"/>
              </a:spcBef>
              <a:spcAft>
                <a:spcPts val="0"/>
              </a:spcAft>
              <a:buFont typeface="Wingdings 2"/>
              <a:buChar char=""/>
              <a:defRPr/>
            </a:pPr>
            <a:endParaRPr lang="es-AR" sz="1400" b="1" dirty="0" smtClean="0"/>
          </a:p>
          <a:p>
            <a:pPr marL="0" indent="0" fontAlgn="auto">
              <a:spcBef>
                <a:spcPts val="0"/>
              </a:spcBef>
              <a:spcAft>
                <a:spcPts val="0"/>
              </a:spcAft>
              <a:buFont typeface="Wingdings 2"/>
              <a:buNone/>
              <a:defRPr/>
            </a:pPr>
            <a:r>
              <a:rPr lang="es-AR" sz="2400" b="1" dirty="0" smtClean="0"/>
              <a:t>Para conocerlo accede a nuestro espacio en la web2.o </a:t>
            </a:r>
            <a:r>
              <a:rPr lang="es-AR" sz="1600" b="1" dirty="0" smtClean="0"/>
              <a:t>(EN CONSTRUCCIÓN)</a:t>
            </a:r>
          </a:p>
          <a:p>
            <a:pPr marL="0" indent="0" fontAlgn="auto">
              <a:spcBef>
                <a:spcPts val="0"/>
              </a:spcBef>
              <a:spcAft>
                <a:spcPts val="0"/>
              </a:spcAft>
              <a:buFont typeface="Wingdings 2"/>
              <a:buNone/>
              <a:defRPr/>
            </a:pPr>
            <a:r>
              <a:rPr lang="es-AR" sz="1600" i="1" dirty="0" smtClean="0"/>
              <a:t>https://sites.google.com/site/vasamuseoaula/</a:t>
            </a:r>
            <a:endParaRPr lang="es-ES" sz="1600" i="1" dirty="0" smtClean="0"/>
          </a:p>
          <a:p>
            <a:pPr fontAlgn="auto">
              <a:spcBef>
                <a:spcPts val="0"/>
              </a:spcBef>
              <a:spcAft>
                <a:spcPts val="0"/>
              </a:spcAft>
              <a:buFont typeface="Wingdings 2"/>
              <a:buNone/>
              <a:defRPr/>
            </a:pPr>
            <a:endParaRPr lang="es-AR" dirty="0"/>
          </a:p>
        </p:txBody>
      </p:sp>
      <p:pic>
        <p:nvPicPr>
          <p:cNvPr id="1031" name="Picture 7" descr="http://upload.wikimedia.org/wikipedia/commons/thumb/5/59/Vasamuseet_2008.jpg/300px-Vasamuseet_2008.jpg"/>
          <p:cNvPicPr>
            <a:picLocks noChangeAspect="1" noChangeArrowheads="1"/>
          </p:cNvPicPr>
          <p:nvPr/>
        </p:nvPicPr>
        <p:blipFill>
          <a:blip r:embed="rId3"/>
          <a:srcRect/>
          <a:stretch>
            <a:fillRect/>
          </a:stretch>
        </p:blipFill>
        <p:spPr bwMode="auto">
          <a:xfrm rot="1081799">
            <a:off x="4452459" y="3634174"/>
            <a:ext cx="3579185" cy="256508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536"/>
            <a:ext cx="8229600" cy="1143000"/>
          </a:xfrm>
        </p:spPr>
        <p:txBody>
          <a:bodyPr/>
          <a:lstStyle/>
          <a:p>
            <a:pPr marL="54864" fontAlgn="auto">
              <a:spcAft>
                <a:spcPts val="0"/>
              </a:spcAft>
              <a:defRPr/>
            </a:pPr>
            <a:r>
              <a:rPr lang="es-AR" b="1" i="1" dirty="0" smtClean="0">
                <a:solidFill>
                  <a:schemeClr val="tx2">
                    <a:tint val="100000"/>
                    <a:shade val="90000"/>
                    <a:satMod val="250000"/>
                    <a:alpha val="100000"/>
                  </a:schemeClr>
                </a:solidFill>
              </a:rPr>
              <a:t>Objetivo general</a:t>
            </a:r>
            <a:endParaRPr lang="es-AR" dirty="0">
              <a:solidFill>
                <a:schemeClr val="tx2">
                  <a:tint val="100000"/>
                  <a:shade val="90000"/>
                  <a:satMod val="250000"/>
                  <a:alpha val="100000"/>
                </a:schemeClr>
              </a:solidFill>
            </a:endParaRPr>
          </a:p>
        </p:txBody>
      </p:sp>
      <p:sp>
        <p:nvSpPr>
          <p:cNvPr id="15362" name="2 Marcador de contenido"/>
          <p:cNvSpPr>
            <a:spLocks noGrp="1"/>
          </p:cNvSpPr>
          <p:nvPr>
            <p:ph idx="1"/>
          </p:nvPr>
        </p:nvSpPr>
        <p:spPr/>
        <p:txBody>
          <a:bodyPr/>
          <a:lstStyle/>
          <a:p>
            <a:pPr algn="ctr">
              <a:buFont typeface="Wingdings 2" pitchFamily="18" charset="2"/>
              <a:buNone/>
            </a:pPr>
            <a:r>
              <a:rPr lang="es-AR" i="1" smtClean="0"/>
              <a:t>Que los alumnos del ciclo básico técnico se desempeñen como participes activos de sus aprendizajes y ampliando el conocimiento de las estrategias de investigación, exploratorios y experimentales para los temas y áreas propuestas.</a:t>
            </a:r>
            <a:endParaRPr lang="es-ES" i="1" smtClean="0"/>
          </a:p>
          <a:p>
            <a:pPr algn="ctr">
              <a:buFont typeface="Wingdings 2" pitchFamily="18" charset="2"/>
              <a:buNone/>
            </a:pPr>
            <a:endParaRPr lang="es-A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536"/>
            <a:ext cx="8229600" cy="1143000"/>
          </a:xfrm>
        </p:spPr>
        <p:txBody>
          <a:bodyPr/>
          <a:lstStyle/>
          <a:p>
            <a:pPr marL="54864" fontAlgn="auto">
              <a:spcAft>
                <a:spcPts val="0"/>
              </a:spcAft>
              <a:defRPr/>
            </a:pPr>
            <a:r>
              <a:rPr lang="es-AR" b="1" i="1" dirty="0" smtClean="0">
                <a:solidFill>
                  <a:schemeClr val="tx2">
                    <a:tint val="100000"/>
                    <a:shade val="90000"/>
                    <a:satMod val="250000"/>
                    <a:alpha val="100000"/>
                  </a:schemeClr>
                </a:solidFill>
              </a:rPr>
              <a:t>Objetivos específicos</a:t>
            </a:r>
            <a:endParaRPr lang="es-AR" dirty="0">
              <a:solidFill>
                <a:schemeClr val="tx2">
                  <a:tint val="100000"/>
                  <a:shade val="90000"/>
                  <a:satMod val="250000"/>
                  <a:alpha val="100000"/>
                </a:schemeClr>
              </a:solidFill>
            </a:endParaRPr>
          </a:p>
        </p:txBody>
      </p:sp>
      <p:sp>
        <p:nvSpPr>
          <p:cNvPr id="16386" name="2 Marcador de contenido"/>
          <p:cNvSpPr>
            <a:spLocks noGrp="1"/>
          </p:cNvSpPr>
          <p:nvPr>
            <p:ph idx="1"/>
          </p:nvPr>
        </p:nvSpPr>
        <p:spPr/>
        <p:txBody>
          <a:bodyPr/>
          <a:lstStyle/>
          <a:p>
            <a:r>
              <a:rPr lang="es-AR" sz="2200" i="1" smtClean="0"/>
              <a:t>Desarrollar en los estudiantes, hábitos de investigación científica mediante las herramientas que brinda la modalidad 1 a 1.</a:t>
            </a:r>
            <a:endParaRPr lang="es-ES" sz="2200" i="1" smtClean="0"/>
          </a:p>
          <a:p>
            <a:r>
              <a:rPr lang="es-AR" sz="2200" i="1" smtClean="0"/>
              <a:t>Realizar una investigación valiéndose de los recursos que brinda la Web 2.0, referida al museo VASA. </a:t>
            </a:r>
            <a:endParaRPr lang="es-ES" sz="2200" i="1" smtClean="0"/>
          </a:p>
          <a:p>
            <a:r>
              <a:rPr lang="es-AR" sz="2200" i="1" smtClean="0"/>
              <a:t>Utilizar el software adecuado para procesar los datos relevantes de la investigación realizada.</a:t>
            </a:r>
            <a:endParaRPr lang="es-ES" sz="2200" i="1" smtClean="0"/>
          </a:p>
          <a:p>
            <a:r>
              <a:rPr lang="es-AR" sz="2200" i="1" smtClean="0"/>
              <a:t>Valerse de los recursos que brinda Internet, para consultar bibliografía y Wikis.</a:t>
            </a:r>
            <a:endParaRPr lang="es-ES" sz="2200" i="1" smtClean="0"/>
          </a:p>
          <a:p>
            <a:r>
              <a:rPr lang="es-AR" sz="2200" i="1" smtClean="0"/>
              <a:t>Explorar sitios en Internet, relacionados con el tema, museos, educación y los contenidos específicos de cada asignatura.</a:t>
            </a:r>
            <a:endParaRPr lang="es-ES" sz="2200" i="1" smtClean="0"/>
          </a:p>
          <a:p>
            <a:endParaRPr lang="es-AR"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536"/>
            <a:ext cx="8229600" cy="1143000"/>
          </a:xfrm>
        </p:spPr>
        <p:txBody>
          <a:bodyPr>
            <a:normAutofit fontScale="90000"/>
          </a:bodyPr>
          <a:lstStyle/>
          <a:p>
            <a:pPr marL="54864" fontAlgn="auto">
              <a:spcAft>
                <a:spcPts val="0"/>
              </a:spcAft>
              <a:defRPr/>
            </a:pPr>
            <a:r>
              <a:rPr lang="es-AR" b="1" i="1" dirty="0" smtClean="0">
                <a:solidFill>
                  <a:schemeClr val="tx2">
                    <a:tint val="100000"/>
                    <a:shade val="90000"/>
                    <a:satMod val="250000"/>
                    <a:alpha val="100000"/>
                  </a:schemeClr>
                </a:solidFill>
              </a:rPr>
              <a:t>Áreas disciplinares del proyecto</a:t>
            </a:r>
            <a:endParaRPr lang="es-AR" dirty="0">
              <a:solidFill>
                <a:schemeClr val="tx2">
                  <a:tint val="100000"/>
                  <a:shade val="90000"/>
                  <a:satMod val="250000"/>
                  <a:alpha val="100000"/>
                </a:schemeClr>
              </a:solidFill>
            </a:endParaRPr>
          </a:p>
        </p:txBody>
      </p:sp>
      <p:sp>
        <p:nvSpPr>
          <p:cNvPr id="17410" name="2 Marcador de contenido"/>
          <p:cNvSpPr>
            <a:spLocks noGrp="1"/>
          </p:cNvSpPr>
          <p:nvPr>
            <p:ph idx="1"/>
          </p:nvPr>
        </p:nvSpPr>
        <p:spPr>
          <a:xfrm>
            <a:off x="285750" y="1714500"/>
            <a:ext cx="8504238" cy="2884488"/>
          </a:xfrm>
        </p:spPr>
        <p:txBody>
          <a:bodyPr/>
          <a:lstStyle/>
          <a:p>
            <a:r>
              <a:rPr lang="es-AR" i="1" smtClean="0"/>
              <a:t>Ciencias Sociales.</a:t>
            </a:r>
          </a:p>
          <a:p>
            <a:r>
              <a:rPr lang="es-AR" i="1" smtClean="0"/>
              <a:t>Ciencias Naturales y Exactas.</a:t>
            </a:r>
          </a:p>
          <a:p>
            <a:r>
              <a:rPr lang="es-AR" i="1" smtClean="0"/>
              <a:t>Taller y Tecnología.</a:t>
            </a:r>
          </a:p>
          <a:p>
            <a:r>
              <a:rPr lang="es-AR" i="1" smtClean="0"/>
              <a:t>Lengua y Artística.</a:t>
            </a:r>
            <a:endParaRPr lang="es-ES" i="1" smtClean="0"/>
          </a:p>
          <a:p>
            <a:pPr>
              <a:buFont typeface="Wingdings 2" pitchFamily="18" charset="2"/>
              <a:buNone/>
            </a:pPr>
            <a:endParaRPr lang="es-AR"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536"/>
            <a:ext cx="8229600" cy="1143000"/>
          </a:xfrm>
        </p:spPr>
        <p:txBody>
          <a:bodyPr/>
          <a:lstStyle/>
          <a:p>
            <a:pPr marL="54864" fontAlgn="auto">
              <a:spcAft>
                <a:spcPts val="0"/>
              </a:spcAft>
              <a:defRPr/>
            </a:pPr>
            <a:r>
              <a:rPr lang="es-AR" b="1" i="1" dirty="0" smtClean="0">
                <a:solidFill>
                  <a:schemeClr val="tx2">
                    <a:tint val="100000"/>
                    <a:shade val="90000"/>
                    <a:satMod val="250000"/>
                    <a:alpha val="100000"/>
                  </a:schemeClr>
                </a:solidFill>
              </a:rPr>
              <a:t>Destinatarios</a:t>
            </a:r>
            <a:endParaRPr lang="es-AR" dirty="0">
              <a:solidFill>
                <a:schemeClr val="tx2">
                  <a:tint val="100000"/>
                  <a:shade val="90000"/>
                  <a:satMod val="250000"/>
                  <a:alpha val="100000"/>
                </a:schemeClr>
              </a:solidFill>
            </a:endParaRPr>
          </a:p>
        </p:txBody>
      </p:sp>
      <p:sp>
        <p:nvSpPr>
          <p:cNvPr id="18434" name="2 Marcador de contenido"/>
          <p:cNvSpPr>
            <a:spLocks noGrp="1"/>
          </p:cNvSpPr>
          <p:nvPr>
            <p:ph idx="1"/>
          </p:nvPr>
        </p:nvSpPr>
        <p:spPr>
          <a:xfrm>
            <a:off x="301625" y="1785938"/>
            <a:ext cx="8504238" cy="4313237"/>
          </a:xfrm>
        </p:spPr>
        <p:txBody>
          <a:bodyPr/>
          <a:lstStyle/>
          <a:p>
            <a:pPr algn="ctr">
              <a:buFont typeface="Wingdings 2" pitchFamily="18" charset="2"/>
              <a:buNone/>
            </a:pPr>
            <a:r>
              <a:rPr lang="es-AR" i="1" smtClean="0"/>
              <a:t>Profesores y alumnos del Ciclo Básico de la Escuela Técnica N° de Paso De Los Libres (Corrientes). Los contenidos se distribuirían en función del grado de instrucción de los estudiantes, correspondientes a 1°, 2° y 3° Año del C. Básico Técnico.</a:t>
            </a:r>
            <a:endParaRPr lang="es-ES" i="1" smtClean="0"/>
          </a:p>
          <a:p>
            <a:endParaRPr lang="es-A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536"/>
            <a:ext cx="8229600" cy="1143000"/>
          </a:xfrm>
        </p:spPr>
        <p:txBody>
          <a:bodyPr>
            <a:normAutofit fontScale="90000"/>
          </a:bodyPr>
          <a:lstStyle/>
          <a:p>
            <a:pPr marL="54864" fontAlgn="auto">
              <a:spcAft>
                <a:spcPts val="0"/>
              </a:spcAft>
              <a:defRPr/>
            </a:pPr>
            <a:r>
              <a:rPr lang="es-AR" b="1" i="1" dirty="0" smtClean="0">
                <a:solidFill>
                  <a:schemeClr val="tx2">
                    <a:tint val="100000"/>
                    <a:shade val="90000"/>
                    <a:satMod val="250000"/>
                    <a:alpha val="100000"/>
                  </a:schemeClr>
                </a:solidFill>
              </a:rPr>
              <a:t>Justificación y Fundamentación</a:t>
            </a:r>
            <a:endParaRPr lang="es-AR" dirty="0">
              <a:solidFill>
                <a:schemeClr val="tx2">
                  <a:tint val="100000"/>
                  <a:shade val="90000"/>
                  <a:satMod val="250000"/>
                  <a:alpha val="100000"/>
                </a:schemeClr>
              </a:solidFill>
            </a:endParaRPr>
          </a:p>
        </p:txBody>
      </p:sp>
      <p:sp>
        <p:nvSpPr>
          <p:cNvPr id="3" name="2 Marcador de contenido"/>
          <p:cNvSpPr>
            <a:spLocks noGrp="1"/>
          </p:cNvSpPr>
          <p:nvPr>
            <p:ph idx="1"/>
          </p:nvPr>
        </p:nvSpPr>
        <p:spPr/>
        <p:txBody>
          <a:bodyPr>
            <a:normAutofit lnSpcReduction="10000"/>
          </a:bodyPr>
          <a:lstStyle/>
          <a:p>
            <a:pPr marL="0" indent="0" fontAlgn="auto">
              <a:spcBef>
                <a:spcPts val="0"/>
              </a:spcBef>
              <a:spcAft>
                <a:spcPts val="0"/>
              </a:spcAft>
              <a:buFont typeface="Wingdings 2"/>
              <a:buNone/>
              <a:defRPr/>
            </a:pPr>
            <a:r>
              <a:rPr lang="es-AR" sz="2000" i="1" dirty="0" smtClean="0"/>
              <a:t>La actividad que proponemos; es novedosa y sigue una lógica curricular e </a:t>
            </a:r>
            <a:r>
              <a:rPr lang="es-AR" sz="2000" i="1" dirty="0" err="1" smtClean="0"/>
              <a:t>instruccional</a:t>
            </a:r>
            <a:r>
              <a:rPr lang="es-AR" sz="2000" i="1" dirty="0" smtClean="0"/>
              <a:t>; tratando de complementar el currículum con actividades extraescolares en la que se da al museo un lugar de privilegio debido a su potencial.</a:t>
            </a:r>
            <a:endParaRPr lang="es-ES" sz="2000" i="1" dirty="0" smtClean="0"/>
          </a:p>
          <a:p>
            <a:pPr marL="0" indent="0" fontAlgn="auto">
              <a:spcBef>
                <a:spcPts val="0"/>
              </a:spcBef>
              <a:spcAft>
                <a:spcPts val="0"/>
              </a:spcAft>
              <a:buFont typeface="Wingdings 2"/>
              <a:buNone/>
              <a:defRPr/>
            </a:pPr>
            <a:r>
              <a:rPr lang="es-AR" sz="2000" i="1" dirty="0" smtClean="0"/>
              <a:t>La propuesta consiste en trabajar con el Museo Vasa, inaugurado en 1990 (único en su género). El que muestra en todos sus detalles el más hermoso navío codiciado por el rey Gustavo II Adolfo pues sería el más potente navío de guerra escandinavo. Poco después de la botadura se inclinó peligrosamente y se hundió por falta de proporcionalidad entre su peso y su altura. </a:t>
            </a:r>
          </a:p>
          <a:p>
            <a:pPr marL="0" indent="0" fontAlgn="auto">
              <a:spcBef>
                <a:spcPts val="0"/>
              </a:spcBef>
              <a:spcAft>
                <a:spcPts val="0"/>
              </a:spcAft>
              <a:buFont typeface="Wingdings 2"/>
              <a:buNone/>
              <a:defRPr/>
            </a:pPr>
            <a:r>
              <a:rPr lang="es-AR" sz="2000" i="1" dirty="0" smtClean="0"/>
              <a:t>Así, se consigue una interacción  entre los museos y la escuela. Nosotros buscamos incidir en la construcción del conocimiento de nuestros alumnos, valiéndonos de dicha relación, sin duda inmersa en los recursos informáticos, instrumentales y experimentales que nos brinda la modalidad  1 a 1</a:t>
            </a:r>
            <a:endParaRPr lang="es-ES" sz="2000" i="1" dirty="0" smtClean="0"/>
          </a:p>
          <a:p>
            <a:pPr marL="0" indent="0" fontAlgn="auto">
              <a:spcBef>
                <a:spcPts val="0"/>
              </a:spcBef>
              <a:spcAft>
                <a:spcPts val="0"/>
              </a:spcAft>
              <a:buFont typeface="Wingdings 2"/>
              <a:buNone/>
              <a:defRPr/>
            </a:pPr>
            <a:endParaRPr lang="es-ES" sz="2000"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536"/>
            <a:ext cx="8229600" cy="1143000"/>
          </a:xfrm>
        </p:spPr>
        <p:txBody>
          <a:bodyPr>
            <a:normAutofit fontScale="90000"/>
          </a:bodyPr>
          <a:lstStyle/>
          <a:p>
            <a:pPr marL="54864" fontAlgn="auto">
              <a:spcAft>
                <a:spcPts val="0"/>
              </a:spcAft>
              <a:defRPr/>
            </a:pPr>
            <a:r>
              <a:rPr lang="es-AR" b="1" i="1" dirty="0" smtClean="0">
                <a:solidFill>
                  <a:schemeClr val="tx2">
                    <a:tint val="100000"/>
                    <a:shade val="90000"/>
                    <a:satMod val="250000"/>
                    <a:alpha val="100000"/>
                  </a:schemeClr>
                </a:solidFill>
              </a:rPr>
              <a:t>Plan y Estrategias de Trabajo</a:t>
            </a:r>
            <a:endParaRPr lang="es-AR" dirty="0">
              <a:solidFill>
                <a:schemeClr val="tx2">
                  <a:tint val="100000"/>
                  <a:shade val="90000"/>
                  <a:satMod val="250000"/>
                  <a:alpha val="100000"/>
                </a:schemeClr>
              </a:solidFill>
            </a:endParaRPr>
          </a:p>
        </p:txBody>
      </p:sp>
      <p:sp>
        <p:nvSpPr>
          <p:cNvPr id="3" name="2 Marcador de contenido"/>
          <p:cNvSpPr>
            <a:spLocks noGrp="1"/>
          </p:cNvSpPr>
          <p:nvPr>
            <p:ph idx="1"/>
          </p:nvPr>
        </p:nvSpPr>
        <p:spPr/>
        <p:txBody>
          <a:bodyPr>
            <a:normAutofit fontScale="62500" lnSpcReduction="20000"/>
          </a:bodyPr>
          <a:lstStyle/>
          <a:p>
            <a:pPr marL="0" indent="0" fontAlgn="auto">
              <a:spcBef>
                <a:spcPts val="0"/>
              </a:spcBef>
              <a:spcAft>
                <a:spcPts val="0"/>
              </a:spcAft>
              <a:buFont typeface="Wingdings 2"/>
              <a:buNone/>
              <a:defRPr/>
            </a:pPr>
            <a:r>
              <a:rPr lang="es-AR" i="1" dirty="0" smtClean="0"/>
              <a:t>Esta propuesta educativa es a través del museo VASA, tomado como disparador, y se llevara a cabo durante todo el ciclo lectivo, con actividades que comprenderán horarios curriculares y extracurriculares, durante los tres años del ciclo básico.-</a:t>
            </a:r>
            <a:endParaRPr lang="es-ES" i="1" dirty="0" smtClean="0"/>
          </a:p>
          <a:p>
            <a:pPr marL="0" indent="0" fontAlgn="auto">
              <a:spcBef>
                <a:spcPts val="0"/>
              </a:spcBef>
              <a:spcAft>
                <a:spcPts val="0"/>
              </a:spcAft>
              <a:buFont typeface="Wingdings 2"/>
              <a:buNone/>
              <a:defRPr/>
            </a:pPr>
            <a:r>
              <a:rPr lang="es-AR" i="1" dirty="0" smtClean="0"/>
              <a:t>Estas se desarrollaran en el aula TIC, como así también en las aulas correspondiente a cada curso, se aclara que cada alumno estudiara con su correspondiente </a:t>
            </a:r>
            <a:r>
              <a:rPr lang="es-AR" i="1" dirty="0" err="1" smtClean="0"/>
              <a:t>netbook</a:t>
            </a:r>
            <a:r>
              <a:rPr lang="es-AR" i="1" dirty="0" smtClean="0"/>
              <a:t>, enriqueciendo sus actividades a través del uso de la plataforma educativa creada por conectar igualdad y con las herramientas provistas por Google sitios.-</a:t>
            </a:r>
            <a:endParaRPr lang="es-ES" i="1" dirty="0" smtClean="0"/>
          </a:p>
          <a:p>
            <a:pPr marL="0" indent="0" fontAlgn="auto">
              <a:spcBef>
                <a:spcPts val="0"/>
              </a:spcBef>
              <a:spcAft>
                <a:spcPts val="0"/>
              </a:spcAft>
              <a:buFont typeface="Wingdings 2"/>
              <a:buNone/>
              <a:defRPr/>
            </a:pPr>
            <a:r>
              <a:rPr lang="es-AR" i="1" dirty="0" smtClean="0"/>
              <a:t>Dicho espacio está orientado al seguimiento y evaluación del alumno en las distintas áreas. A partir de él, alumnos y profesores tendrán fluida comunicación permitiendo además la creación de portafolios donde se registraran el avance de los conocimientos de nuestros principales actores (alumnos).-</a:t>
            </a:r>
            <a:endParaRPr lang="es-ES" i="1" dirty="0" smtClean="0"/>
          </a:p>
          <a:p>
            <a:pPr marL="0" indent="0" fontAlgn="auto">
              <a:spcBef>
                <a:spcPts val="0"/>
              </a:spcBef>
              <a:spcAft>
                <a:spcPts val="0"/>
              </a:spcAft>
              <a:buFont typeface="Wingdings 2"/>
              <a:buNone/>
              <a:defRPr/>
            </a:pPr>
            <a:r>
              <a:rPr lang="es-AR" i="1" dirty="0" smtClean="0"/>
              <a:t>También se prevé de un espacio para el seguimiento de Tutores, en el ya mencionado portafolio. Nuestra dinámica de trabajo en el aula, requiere que el docente del área promueva su disciplina y el trabajo en equipo, por ello cada área trabajara con: </a:t>
            </a:r>
            <a:endParaRPr lang="es-ES" i="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536"/>
            <a:ext cx="8229600" cy="1143000"/>
          </a:xfrm>
        </p:spPr>
        <p:txBody>
          <a:bodyPr>
            <a:normAutofit fontScale="90000"/>
          </a:bodyPr>
          <a:lstStyle/>
          <a:p>
            <a:pPr marL="54864" fontAlgn="auto">
              <a:spcAft>
                <a:spcPts val="0"/>
              </a:spcAft>
              <a:defRPr/>
            </a:pPr>
            <a:r>
              <a:rPr lang="es-AR" b="1" i="1" dirty="0" smtClean="0">
                <a:solidFill>
                  <a:schemeClr val="tx2">
                    <a:tint val="100000"/>
                    <a:shade val="90000"/>
                    <a:satMod val="250000"/>
                    <a:alpha val="100000"/>
                  </a:schemeClr>
                </a:solidFill>
              </a:rPr>
              <a:t>Plan y Estrategias de Trabajo</a:t>
            </a:r>
            <a:endParaRPr lang="es-AR" dirty="0">
              <a:solidFill>
                <a:schemeClr val="tx2">
                  <a:tint val="100000"/>
                  <a:shade val="90000"/>
                  <a:satMod val="250000"/>
                  <a:alpha val="100000"/>
                </a:schemeClr>
              </a:solidFill>
            </a:endParaRPr>
          </a:p>
        </p:txBody>
      </p:sp>
      <p:sp>
        <p:nvSpPr>
          <p:cNvPr id="3" name="2 Marcador de contenido"/>
          <p:cNvSpPr>
            <a:spLocks noGrp="1"/>
          </p:cNvSpPr>
          <p:nvPr>
            <p:ph idx="1"/>
          </p:nvPr>
        </p:nvSpPr>
        <p:spPr>
          <a:xfrm>
            <a:off x="457200" y="1646237"/>
            <a:ext cx="8229600" cy="4526280"/>
          </a:xfrm>
        </p:spPr>
        <p:txBody>
          <a:bodyPr numCol="2">
            <a:normAutofit fontScale="40000" lnSpcReduction="20000"/>
          </a:bodyPr>
          <a:lstStyle/>
          <a:p>
            <a:pPr marL="0" indent="0" fontAlgn="auto">
              <a:spcBef>
                <a:spcPts val="0"/>
              </a:spcBef>
              <a:spcAft>
                <a:spcPts val="0"/>
              </a:spcAft>
              <a:buFont typeface="Wingdings 2"/>
              <a:buNone/>
              <a:defRPr/>
            </a:pPr>
            <a:r>
              <a:rPr lang="es-AR" sz="4000" u="sng" dirty="0" smtClean="0">
                <a:ln w="12700">
                  <a:solidFill>
                    <a:schemeClr val="tx2">
                      <a:satMod val="155000"/>
                    </a:schemeClr>
                  </a:solidFill>
                  <a:prstDash val="solid"/>
                </a:ln>
                <a:solidFill>
                  <a:schemeClr val="bg2">
                    <a:tint val="85000"/>
                    <a:satMod val="155000"/>
                  </a:schemeClr>
                </a:solidFill>
                <a:latin typeface="Arial" pitchFamily="34" charset="0"/>
                <a:cs typeface="Arial" pitchFamily="34" charset="0"/>
              </a:rPr>
              <a:t>Espacio Curricular: Ciencias Exactas y Naturales</a:t>
            </a:r>
          </a:p>
          <a:p>
            <a:pPr marL="0" indent="0" fontAlgn="auto">
              <a:spcBef>
                <a:spcPts val="0"/>
              </a:spcBef>
              <a:spcAft>
                <a:spcPts val="0"/>
              </a:spcAft>
              <a:buFont typeface="Wingdings 2"/>
              <a:buNone/>
              <a:defRPr/>
            </a:pPr>
            <a:endParaRPr lang="es-ES" sz="4000" dirty="0" smtClean="0">
              <a:ln w="12700">
                <a:solidFill>
                  <a:schemeClr val="tx2">
                    <a:satMod val="155000"/>
                  </a:schemeClr>
                </a:solidFill>
                <a:prstDash val="solid"/>
              </a:ln>
              <a:solidFill>
                <a:schemeClr val="bg2">
                  <a:tint val="85000"/>
                  <a:satMod val="155000"/>
                </a:schemeClr>
              </a:solidFill>
              <a:latin typeface="Arial" pitchFamily="34" charset="0"/>
              <a:cs typeface="Arial" pitchFamily="34" charset="0"/>
            </a:endParaRPr>
          </a:p>
          <a:p>
            <a:pPr marL="0" indent="0" fontAlgn="auto">
              <a:spcBef>
                <a:spcPts val="0"/>
              </a:spcBef>
              <a:spcAft>
                <a:spcPts val="0"/>
              </a:spcAft>
              <a:buFont typeface="Wingdings 2"/>
              <a:buNone/>
              <a:defRPr/>
            </a:pPr>
            <a:r>
              <a:rPr lang="es-AR" sz="3500" i="1" u="sng" dirty="0" err="1" smtClean="0">
                <a:solidFill>
                  <a:schemeClr val="tx1">
                    <a:lumMod val="75000"/>
                  </a:schemeClr>
                </a:solidFill>
              </a:rPr>
              <a:t>Modellus</a:t>
            </a:r>
            <a:endParaRPr lang="es-ES" sz="3500" i="1" u="sng" dirty="0" smtClean="0">
              <a:solidFill>
                <a:schemeClr val="tx1">
                  <a:lumMod val="75000"/>
                </a:schemeClr>
              </a:solidFill>
            </a:endParaRPr>
          </a:p>
          <a:p>
            <a:pPr marL="0" indent="0" fontAlgn="auto">
              <a:spcBef>
                <a:spcPts val="0"/>
              </a:spcBef>
              <a:spcAft>
                <a:spcPts val="0"/>
              </a:spcAft>
              <a:buFont typeface="Wingdings 2"/>
              <a:buNone/>
              <a:defRPr/>
            </a:pPr>
            <a:r>
              <a:rPr lang="es-AR" sz="3500" i="1" dirty="0" smtClean="0">
                <a:solidFill>
                  <a:schemeClr val="tx1">
                    <a:lumMod val="75000"/>
                  </a:schemeClr>
                </a:solidFill>
              </a:rPr>
              <a:t>Para que los alumnos puedan </a:t>
            </a:r>
            <a:r>
              <a:rPr lang="es-AR" sz="3500" i="1" dirty="0" err="1" smtClean="0">
                <a:solidFill>
                  <a:schemeClr val="tx1">
                    <a:lumMod val="75000"/>
                  </a:schemeClr>
                </a:solidFill>
              </a:rPr>
              <a:t>modelizar</a:t>
            </a:r>
            <a:r>
              <a:rPr lang="es-AR" sz="3500" i="1" dirty="0" smtClean="0">
                <a:solidFill>
                  <a:schemeClr val="tx1">
                    <a:lumMod val="75000"/>
                  </a:schemeClr>
                </a:solidFill>
              </a:rPr>
              <a:t> los fenómenos físicos estudiados.</a:t>
            </a:r>
            <a:endParaRPr lang="es-ES" sz="3500" i="1" dirty="0" smtClean="0">
              <a:solidFill>
                <a:schemeClr val="tx1">
                  <a:lumMod val="75000"/>
                </a:schemeClr>
              </a:solidFill>
            </a:endParaRPr>
          </a:p>
          <a:p>
            <a:pPr marL="0" indent="0" fontAlgn="auto">
              <a:spcBef>
                <a:spcPts val="0"/>
              </a:spcBef>
              <a:spcAft>
                <a:spcPts val="0"/>
              </a:spcAft>
              <a:buFont typeface="Wingdings 2"/>
              <a:buNone/>
              <a:defRPr/>
            </a:pPr>
            <a:r>
              <a:rPr lang="es-AR" sz="3500" i="1" dirty="0" smtClean="0">
                <a:solidFill>
                  <a:schemeClr val="tx1">
                    <a:lumMod val="75000"/>
                  </a:schemeClr>
                </a:solidFill>
              </a:rPr>
              <a:t>Fuerzas y Movimiento. Oscilaciones y Ondas. Luz y Sonido.</a:t>
            </a:r>
            <a:endParaRPr lang="es-ES" sz="3500" i="1" dirty="0" smtClean="0">
              <a:solidFill>
                <a:schemeClr val="tx1">
                  <a:lumMod val="75000"/>
                </a:schemeClr>
              </a:solidFill>
            </a:endParaRPr>
          </a:p>
          <a:p>
            <a:pPr marL="0" indent="0" fontAlgn="auto">
              <a:spcBef>
                <a:spcPts val="0"/>
              </a:spcBef>
              <a:spcAft>
                <a:spcPts val="0"/>
              </a:spcAft>
              <a:buFont typeface="Wingdings 2"/>
              <a:buNone/>
              <a:defRPr/>
            </a:pPr>
            <a:r>
              <a:rPr lang="es-AR" sz="3500" i="1" u="sng" dirty="0" smtClean="0">
                <a:solidFill>
                  <a:schemeClr val="tx1">
                    <a:lumMod val="75000"/>
                  </a:schemeClr>
                </a:solidFill>
              </a:rPr>
              <a:t>Fichas de la modalidad 1 a 1 </a:t>
            </a:r>
            <a:endParaRPr lang="es-ES" sz="3500" i="1" u="sng" dirty="0" smtClean="0">
              <a:solidFill>
                <a:schemeClr val="tx1">
                  <a:lumMod val="75000"/>
                </a:schemeClr>
              </a:solidFill>
            </a:endParaRPr>
          </a:p>
          <a:p>
            <a:pPr marL="0" indent="0" fontAlgn="auto">
              <a:spcBef>
                <a:spcPts val="0"/>
              </a:spcBef>
              <a:spcAft>
                <a:spcPts val="0"/>
              </a:spcAft>
              <a:buFont typeface="Wingdings 2"/>
              <a:buNone/>
              <a:defRPr/>
            </a:pPr>
            <a:r>
              <a:rPr lang="es-AR" sz="3500" i="1" dirty="0" smtClean="0">
                <a:solidFill>
                  <a:schemeClr val="tx1">
                    <a:lumMod val="75000"/>
                  </a:schemeClr>
                </a:solidFill>
              </a:rPr>
              <a:t>Para física.</a:t>
            </a:r>
            <a:endParaRPr lang="es-ES" sz="3500" i="1" dirty="0" smtClean="0">
              <a:solidFill>
                <a:schemeClr val="tx1">
                  <a:lumMod val="75000"/>
                </a:schemeClr>
              </a:solidFill>
            </a:endParaRPr>
          </a:p>
          <a:p>
            <a:pPr marL="0" indent="0" fontAlgn="auto">
              <a:spcBef>
                <a:spcPts val="0"/>
              </a:spcBef>
              <a:spcAft>
                <a:spcPts val="0"/>
              </a:spcAft>
              <a:buFont typeface="Wingdings 2"/>
              <a:buNone/>
              <a:defRPr/>
            </a:pPr>
            <a:r>
              <a:rPr lang="es-AR" sz="3500" i="1" u="sng" dirty="0" smtClean="0">
                <a:solidFill>
                  <a:schemeClr val="tx1">
                    <a:lumMod val="75000"/>
                  </a:schemeClr>
                </a:solidFill>
              </a:rPr>
              <a:t>Biblioteca Electrónica De Ciencia y Tecnología</a:t>
            </a:r>
            <a:endParaRPr lang="es-ES" sz="3500" i="1" u="sng" dirty="0" smtClean="0">
              <a:solidFill>
                <a:schemeClr val="tx1">
                  <a:lumMod val="75000"/>
                </a:schemeClr>
              </a:solidFill>
            </a:endParaRPr>
          </a:p>
          <a:p>
            <a:pPr marL="0" indent="0" fontAlgn="auto">
              <a:spcBef>
                <a:spcPts val="0"/>
              </a:spcBef>
              <a:spcAft>
                <a:spcPts val="0"/>
              </a:spcAft>
              <a:buFont typeface="Wingdings 2"/>
              <a:buNone/>
              <a:defRPr/>
            </a:pPr>
            <a:r>
              <a:rPr lang="es-AR" sz="3500" i="1" u="sng" dirty="0" smtClean="0">
                <a:solidFill>
                  <a:schemeClr val="tx1">
                    <a:lumMod val="75000"/>
                  </a:schemeClr>
                </a:solidFill>
                <a:hlinkClick r:id="rId2"/>
              </a:rPr>
              <a:t>http://www.biblioteca.mincyt.gov.ar/</a:t>
            </a:r>
            <a:endParaRPr lang="es-AR" sz="3500" i="1" u="sng" dirty="0" smtClean="0">
              <a:solidFill>
                <a:schemeClr val="tx1">
                  <a:lumMod val="75000"/>
                </a:schemeClr>
              </a:solidFill>
            </a:endParaRPr>
          </a:p>
          <a:p>
            <a:pPr marL="0" indent="0" fontAlgn="auto">
              <a:spcBef>
                <a:spcPts val="0"/>
              </a:spcBef>
              <a:spcAft>
                <a:spcPts val="0"/>
              </a:spcAft>
              <a:buFont typeface="Wingdings 2"/>
              <a:buNone/>
              <a:defRPr/>
            </a:pPr>
            <a:endParaRPr lang="es-ES" sz="3500" i="1" dirty="0" smtClean="0">
              <a:solidFill>
                <a:schemeClr val="tx1">
                  <a:lumMod val="75000"/>
                </a:schemeClr>
              </a:solidFill>
            </a:endParaRPr>
          </a:p>
          <a:p>
            <a:pPr marL="0" indent="0" fontAlgn="auto">
              <a:spcBef>
                <a:spcPts val="0"/>
              </a:spcBef>
              <a:spcAft>
                <a:spcPts val="0"/>
              </a:spcAft>
              <a:buFont typeface="Wingdings 2"/>
              <a:buNone/>
              <a:defRPr/>
            </a:pPr>
            <a:r>
              <a:rPr lang="es-AR" sz="4000" u="sng" dirty="0" smtClean="0">
                <a:ln w="12700">
                  <a:solidFill>
                    <a:schemeClr val="tx2">
                      <a:satMod val="155000"/>
                    </a:schemeClr>
                  </a:solidFill>
                  <a:prstDash val="solid"/>
                </a:ln>
                <a:solidFill>
                  <a:schemeClr val="bg2">
                    <a:tint val="85000"/>
                    <a:satMod val="155000"/>
                  </a:schemeClr>
                </a:solidFill>
                <a:latin typeface="Arial" pitchFamily="34" charset="0"/>
                <a:cs typeface="Arial" pitchFamily="34" charset="0"/>
              </a:rPr>
              <a:t>Espacio Curricular: Tecnología y Taller</a:t>
            </a:r>
          </a:p>
          <a:p>
            <a:pPr marL="0" indent="0" fontAlgn="auto">
              <a:spcBef>
                <a:spcPts val="0"/>
              </a:spcBef>
              <a:spcAft>
                <a:spcPts val="0"/>
              </a:spcAft>
              <a:buFont typeface="Wingdings 2"/>
              <a:buNone/>
              <a:defRPr/>
            </a:pPr>
            <a:endParaRPr lang="es-ES" sz="4000" u="sng" dirty="0" smtClean="0">
              <a:ln w="12700">
                <a:solidFill>
                  <a:schemeClr val="tx2">
                    <a:satMod val="155000"/>
                  </a:schemeClr>
                </a:solidFill>
                <a:prstDash val="solid"/>
              </a:ln>
              <a:solidFill>
                <a:schemeClr val="bg2">
                  <a:tint val="85000"/>
                  <a:satMod val="155000"/>
                </a:schemeClr>
              </a:solidFill>
              <a:latin typeface="Arial" pitchFamily="34" charset="0"/>
              <a:cs typeface="Arial" pitchFamily="34" charset="0"/>
            </a:endParaRPr>
          </a:p>
          <a:p>
            <a:pPr marL="0" indent="0" fontAlgn="auto">
              <a:spcBef>
                <a:spcPts val="0"/>
              </a:spcBef>
              <a:spcAft>
                <a:spcPts val="0"/>
              </a:spcAft>
              <a:buFont typeface="Wingdings 2"/>
              <a:buNone/>
              <a:defRPr/>
            </a:pPr>
            <a:r>
              <a:rPr lang="es-AR" sz="3500" i="1" u="sng" dirty="0" smtClean="0">
                <a:solidFill>
                  <a:schemeClr val="tx1">
                    <a:lumMod val="75000"/>
                  </a:schemeClr>
                </a:solidFill>
              </a:rPr>
              <a:t>Google </a:t>
            </a:r>
            <a:r>
              <a:rPr lang="es-AR" sz="3500" i="1" u="sng" dirty="0" err="1" smtClean="0">
                <a:solidFill>
                  <a:schemeClr val="tx1">
                    <a:lumMod val="75000"/>
                  </a:schemeClr>
                </a:solidFill>
              </a:rPr>
              <a:t>Sketchup</a:t>
            </a:r>
            <a:r>
              <a:rPr lang="es-AR" sz="3500" i="1" u="sng" dirty="0" smtClean="0">
                <a:solidFill>
                  <a:schemeClr val="tx1">
                    <a:lumMod val="75000"/>
                  </a:schemeClr>
                </a:solidFill>
              </a:rPr>
              <a:t> 8.0</a:t>
            </a:r>
            <a:endParaRPr lang="es-ES" sz="3500" i="1" u="sng" dirty="0" smtClean="0">
              <a:solidFill>
                <a:schemeClr val="tx1">
                  <a:lumMod val="75000"/>
                </a:schemeClr>
              </a:solidFill>
            </a:endParaRPr>
          </a:p>
          <a:p>
            <a:pPr marL="0" indent="0" fontAlgn="auto">
              <a:spcBef>
                <a:spcPts val="0"/>
              </a:spcBef>
              <a:spcAft>
                <a:spcPts val="0"/>
              </a:spcAft>
              <a:buFont typeface="Wingdings 2"/>
              <a:buNone/>
              <a:defRPr/>
            </a:pPr>
            <a:r>
              <a:rPr lang="es-AR" sz="3500" i="1" dirty="0" smtClean="0">
                <a:solidFill>
                  <a:schemeClr val="tx1">
                    <a:lumMod val="75000"/>
                  </a:schemeClr>
                </a:solidFill>
              </a:rPr>
              <a:t>A fin de proyectar sus maquetas en tres dimensiones, logrando visualizar lo que luego tomaría sustancia en un modelo a escala generado en tecnología y fabricado en el </a:t>
            </a:r>
          </a:p>
          <a:p>
            <a:pPr marL="0" indent="0" fontAlgn="auto">
              <a:spcBef>
                <a:spcPts val="0"/>
              </a:spcBef>
              <a:spcAft>
                <a:spcPts val="0"/>
              </a:spcAft>
              <a:buFont typeface="Wingdings 2"/>
              <a:buNone/>
              <a:defRPr/>
            </a:pPr>
            <a:r>
              <a:rPr lang="es-AR" sz="3500" i="1" dirty="0" smtClean="0">
                <a:solidFill>
                  <a:schemeClr val="tx1">
                    <a:lumMod val="75000"/>
                  </a:schemeClr>
                </a:solidFill>
              </a:rPr>
              <a:t>taller de la escuela.</a:t>
            </a:r>
            <a:endParaRPr lang="es-ES" sz="3500" i="1" dirty="0" smtClean="0">
              <a:solidFill>
                <a:schemeClr val="tx1">
                  <a:lumMod val="75000"/>
                </a:schemeClr>
              </a:solidFill>
            </a:endParaRPr>
          </a:p>
          <a:p>
            <a:pPr marL="0" indent="0" fontAlgn="auto">
              <a:spcBef>
                <a:spcPts val="0"/>
              </a:spcBef>
              <a:spcAft>
                <a:spcPts val="0"/>
              </a:spcAft>
              <a:buFont typeface="Wingdings 2"/>
              <a:buNone/>
              <a:defRPr/>
            </a:pPr>
            <a:r>
              <a:rPr lang="es-AR" sz="3500" i="1" u="sng" dirty="0" smtClean="0">
                <a:solidFill>
                  <a:schemeClr val="tx1">
                    <a:lumMod val="75000"/>
                  </a:schemeClr>
                </a:solidFill>
              </a:rPr>
              <a:t>Fichas de la modalidad 1 a 1 </a:t>
            </a:r>
            <a:endParaRPr lang="es-ES" sz="3500" i="1" u="sng" dirty="0" smtClean="0">
              <a:solidFill>
                <a:schemeClr val="tx1">
                  <a:lumMod val="75000"/>
                </a:schemeClr>
              </a:solidFill>
            </a:endParaRPr>
          </a:p>
          <a:p>
            <a:pPr marL="0" indent="0" fontAlgn="auto">
              <a:spcBef>
                <a:spcPts val="0"/>
              </a:spcBef>
              <a:spcAft>
                <a:spcPts val="0"/>
              </a:spcAft>
              <a:buFont typeface="Wingdings 2"/>
              <a:buNone/>
              <a:defRPr/>
            </a:pPr>
            <a:r>
              <a:rPr lang="es-AR" sz="3500" i="1" dirty="0" smtClean="0">
                <a:solidFill>
                  <a:schemeClr val="tx1">
                    <a:lumMod val="75000"/>
                  </a:schemeClr>
                </a:solidFill>
              </a:rPr>
              <a:t>Para tecnología.</a:t>
            </a:r>
            <a:endParaRPr lang="es-ES" sz="3500" i="1" dirty="0" smtClean="0">
              <a:solidFill>
                <a:schemeClr val="tx1">
                  <a:lumMod val="75000"/>
                </a:schemeClr>
              </a:solidFill>
            </a:endParaRPr>
          </a:p>
          <a:p>
            <a:pPr marL="0" indent="0" fontAlgn="auto">
              <a:spcBef>
                <a:spcPts val="0"/>
              </a:spcBef>
              <a:spcAft>
                <a:spcPts val="0"/>
              </a:spcAft>
              <a:buFont typeface="Wingdings 2"/>
              <a:buNone/>
              <a:defRPr/>
            </a:pPr>
            <a:r>
              <a:rPr lang="es-AR" sz="3500" i="1" u="sng" dirty="0" smtClean="0">
                <a:solidFill>
                  <a:schemeClr val="tx1">
                    <a:lumMod val="75000"/>
                  </a:schemeClr>
                </a:solidFill>
              </a:rPr>
              <a:t>Biblioteca Electrónica De Ciencia y Tecnología</a:t>
            </a:r>
            <a:endParaRPr lang="es-ES" sz="3500" i="1" u="sng" dirty="0" smtClean="0">
              <a:solidFill>
                <a:schemeClr val="tx1">
                  <a:lumMod val="75000"/>
                </a:schemeClr>
              </a:solidFill>
            </a:endParaRPr>
          </a:p>
          <a:p>
            <a:pPr marL="0" indent="0" fontAlgn="auto">
              <a:spcBef>
                <a:spcPts val="0"/>
              </a:spcBef>
              <a:spcAft>
                <a:spcPts val="0"/>
              </a:spcAft>
              <a:buFont typeface="Wingdings 2"/>
              <a:buNone/>
              <a:defRPr/>
            </a:pPr>
            <a:r>
              <a:rPr lang="es-AR" sz="3500" i="1" dirty="0" smtClean="0">
                <a:solidFill>
                  <a:schemeClr val="tx1">
                    <a:lumMod val="75000"/>
                  </a:schemeClr>
                </a:solidFill>
                <a:hlinkClick r:id="rId2"/>
              </a:rPr>
              <a:t>http://www.biblioteca.mincyt.gov.ar/</a:t>
            </a:r>
            <a:endParaRPr lang="es-AR" sz="3500" i="1" dirty="0" smtClean="0">
              <a:solidFill>
                <a:schemeClr val="tx1">
                  <a:lumMod val="75000"/>
                </a:schemeClr>
              </a:solidFill>
            </a:endParaRPr>
          </a:p>
          <a:p>
            <a:pPr marL="0" indent="0" fontAlgn="auto">
              <a:spcBef>
                <a:spcPts val="0"/>
              </a:spcBef>
              <a:spcAft>
                <a:spcPts val="0"/>
              </a:spcAft>
              <a:buFont typeface="Wingdings 2"/>
              <a:buNone/>
              <a:defRPr/>
            </a:pPr>
            <a:endParaRPr lang="es-ES" sz="3500" i="1" dirty="0" smtClean="0">
              <a:solidFill>
                <a:schemeClr val="tx1">
                  <a:lumMod val="75000"/>
                </a:schemeClr>
              </a:solidFill>
            </a:endParaRPr>
          </a:p>
          <a:p>
            <a:pPr marL="0" indent="0" fontAlgn="auto">
              <a:spcBef>
                <a:spcPts val="0"/>
              </a:spcBef>
              <a:spcAft>
                <a:spcPts val="0"/>
              </a:spcAft>
              <a:buFont typeface="Wingdings 2"/>
              <a:buNone/>
              <a:defRPr/>
            </a:pPr>
            <a:r>
              <a:rPr lang="es-AR" sz="4000" u="sng" dirty="0" smtClean="0">
                <a:ln w="12700">
                  <a:solidFill>
                    <a:schemeClr val="tx2">
                      <a:satMod val="155000"/>
                    </a:schemeClr>
                  </a:solidFill>
                  <a:prstDash val="solid"/>
                </a:ln>
                <a:solidFill>
                  <a:schemeClr val="bg2">
                    <a:tint val="85000"/>
                    <a:satMod val="155000"/>
                  </a:schemeClr>
                </a:solidFill>
                <a:latin typeface="Arial" pitchFamily="34" charset="0"/>
                <a:cs typeface="Arial" pitchFamily="34" charset="0"/>
              </a:rPr>
              <a:t>Espacio Curricular: Ciencias Sociales</a:t>
            </a:r>
          </a:p>
          <a:p>
            <a:pPr marL="0" indent="0" fontAlgn="auto">
              <a:spcBef>
                <a:spcPts val="0"/>
              </a:spcBef>
              <a:spcAft>
                <a:spcPts val="0"/>
              </a:spcAft>
              <a:buFont typeface="Wingdings 2"/>
              <a:buNone/>
              <a:defRPr/>
            </a:pPr>
            <a:endParaRPr lang="es-ES" sz="4000" u="sng" dirty="0" smtClean="0">
              <a:ln w="12700">
                <a:solidFill>
                  <a:schemeClr val="tx2">
                    <a:satMod val="155000"/>
                  </a:schemeClr>
                </a:solidFill>
                <a:prstDash val="solid"/>
              </a:ln>
              <a:solidFill>
                <a:schemeClr val="bg2">
                  <a:tint val="85000"/>
                  <a:satMod val="155000"/>
                </a:schemeClr>
              </a:solidFill>
              <a:latin typeface="Arial" pitchFamily="34" charset="0"/>
              <a:cs typeface="Arial" pitchFamily="34" charset="0"/>
            </a:endParaRPr>
          </a:p>
          <a:p>
            <a:pPr marL="0" indent="0" fontAlgn="auto">
              <a:spcBef>
                <a:spcPts val="0"/>
              </a:spcBef>
              <a:spcAft>
                <a:spcPts val="0"/>
              </a:spcAft>
              <a:buFont typeface="Wingdings 2"/>
              <a:buNone/>
              <a:defRPr/>
            </a:pPr>
            <a:r>
              <a:rPr lang="es-AR" sz="3500" i="1" u="sng" dirty="0" smtClean="0">
                <a:solidFill>
                  <a:schemeClr val="tx1">
                    <a:lumMod val="75000"/>
                  </a:schemeClr>
                </a:solidFill>
              </a:rPr>
              <a:t>Google </a:t>
            </a:r>
            <a:r>
              <a:rPr lang="es-AR" sz="3500" i="1" u="sng" dirty="0" err="1" smtClean="0">
                <a:solidFill>
                  <a:schemeClr val="tx1">
                    <a:lumMod val="75000"/>
                  </a:schemeClr>
                </a:solidFill>
              </a:rPr>
              <a:t>Earth</a:t>
            </a:r>
            <a:r>
              <a:rPr lang="es-AR" sz="3500" i="1" u="sng" dirty="0" smtClean="0">
                <a:solidFill>
                  <a:schemeClr val="tx1">
                    <a:lumMod val="75000"/>
                  </a:schemeClr>
                </a:solidFill>
              </a:rPr>
              <a:t> sistema digital de mapas y fotografías satelitales</a:t>
            </a:r>
            <a:endParaRPr lang="es-ES" sz="3500" i="1" u="sng" dirty="0" smtClean="0">
              <a:solidFill>
                <a:schemeClr val="tx1">
                  <a:lumMod val="75000"/>
                </a:schemeClr>
              </a:solidFill>
            </a:endParaRPr>
          </a:p>
          <a:p>
            <a:pPr marL="0" indent="0" fontAlgn="auto">
              <a:spcBef>
                <a:spcPts val="0"/>
              </a:spcBef>
              <a:spcAft>
                <a:spcPts val="0"/>
              </a:spcAft>
              <a:buFont typeface="Wingdings 2"/>
              <a:buNone/>
              <a:defRPr/>
            </a:pPr>
            <a:r>
              <a:rPr lang="es-AR" sz="3500" i="1" dirty="0" smtClean="0">
                <a:solidFill>
                  <a:schemeClr val="tx1">
                    <a:lumMod val="75000"/>
                  </a:schemeClr>
                </a:solidFill>
              </a:rPr>
              <a:t>Dado que permitirá explorar el territorio escandinavo.</a:t>
            </a:r>
            <a:endParaRPr lang="es-ES" sz="3500" i="1" dirty="0" smtClean="0">
              <a:solidFill>
                <a:schemeClr val="tx1">
                  <a:lumMod val="75000"/>
                </a:schemeClr>
              </a:solidFill>
            </a:endParaRPr>
          </a:p>
          <a:p>
            <a:pPr marL="0" indent="0" fontAlgn="auto">
              <a:spcBef>
                <a:spcPts val="0"/>
              </a:spcBef>
              <a:spcAft>
                <a:spcPts val="0"/>
              </a:spcAft>
              <a:buFont typeface="Wingdings 2"/>
              <a:buNone/>
              <a:defRPr/>
            </a:pPr>
            <a:r>
              <a:rPr lang="en-US" sz="3500" i="1" u="sng" dirty="0" smtClean="0">
                <a:solidFill>
                  <a:schemeClr val="tx1">
                    <a:lumMod val="75000"/>
                  </a:schemeClr>
                </a:solidFill>
              </a:rPr>
              <a:t>MS Office: Word 2007, Power Point 2007</a:t>
            </a:r>
            <a:endParaRPr lang="es-ES" sz="3500" i="1" u="sng" dirty="0" smtClean="0">
              <a:solidFill>
                <a:schemeClr val="tx1">
                  <a:lumMod val="75000"/>
                </a:schemeClr>
              </a:solidFill>
            </a:endParaRPr>
          </a:p>
          <a:p>
            <a:pPr marL="0" indent="0" fontAlgn="auto">
              <a:spcBef>
                <a:spcPts val="0"/>
              </a:spcBef>
              <a:spcAft>
                <a:spcPts val="0"/>
              </a:spcAft>
              <a:buFont typeface="Wingdings 2"/>
              <a:buNone/>
              <a:defRPr/>
            </a:pPr>
            <a:r>
              <a:rPr lang="es-AR" sz="3500" i="1" dirty="0" smtClean="0">
                <a:solidFill>
                  <a:schemeClr val="tx1">
                    <a:lumMod val="75000"/>
                  </a:schemeClr>
                </a:solidFill>
              </a:rPr>
              <a:t>Para que el alumno pueda dar a conocer sus  producciones.</a:t>
            </a:r>
            <a:endParaRPr lang="es-ES" sz="3500" i="1" dirty="0" smtClean="0">
              <a:solidFill>
                <a:schemeClr val="tx1">
                  <a:lumMod val="75000"/>
                </a:schemeClr>
              </a:solidFill>
            </a:endParaRPr>
          </a:p>
          <a:p>
            <a:pPr marL="0" indent="0" fontAlgn="auto">
              <a:spcBef>
                <a:spcPts val="0"/>
              </a:spcBef>
              <a:spcAft>
                <a:spcPts val="0"/>
              </a:spcAft>
              <a:buFont typeface="Wingdings 2"/>
              <a:buNone/>
              <a:defRPr/>
            </a:pPr>
            <a:r>
              <a:rPr lang="es-AR" sz="3500" i="1" u="sng" dirty="0" smtClean="0">
                <a:solidFill>
                  <a:schemeClr val="tx1">
                    <a:lumMod val="75000"/>
                  </a:schemeClr>
                </a:solidFill>
              </a:rPr>
              <a:t>Fichas de la modalidad 1 a 1 </a:t>
            </a:r>
            <a:endParaRPr lang="es-ES" sz="3500" i="1" u="sng" dirty="0" smtClean="0">
              <a:solidFill>
                <a:schemeClr val="tx1">
                  <a:lumMod val="75000"/>
                </a:schemeClr>
              </a:solidFill>
            </a:endParaRPr>
          </a:p>
          <a:p>
            <a:pPr marL="0" indent="0" fontAlgn="auto">
              <a:spcBef>
                <a:spcPts val="0"/>
              </a:spcBef>
              <a:spcAft>
                <a:spcPts val="0"/>
              </a:spcAft>
              <a:buFont typeface="Wingdings 2"/>
              <a:buNone/>
              <a:defRPr/>
            </a:pPr>
            <a:r>
              <a:rPr lang="es-AR" sz="3500" i="1" dirty="0" smtClean="0">
                <a:solidFill>
                  <a:schemeClr val="tx1">
                    <a:lumMod val="75000"/>
                  </a:schemeClr>
                </a:solidFill>
              </a:rPr>
              <a:t>Para Geografía</a:t>
            </a:r>
          </a:p>
          <a:p>
            <a:pPr marL="0" indent="0" fontAlgn="auto">
              <a:spcBef>
                <a:spcPts val="0"/>
              </a:spcBef>
              <a:spcAft>
                <a:spcPts val="0"/>
              </a:spcAft>
              <a:buFont typeface="Wingdings 2"/>
              <a:buNone/>
              <a:defRPr/>
            </a:pPr>
            <a:r>
              <a:rPr lang="es-AR" sz="3500" i="1" dirty="0" smtClean="0">
                <a:solidFill>
                  <a:schemeClr val="tx1">
                    <a:lumMod val="75000"/>
                  </a:schemeClr>
                </a:solidFill>
              </a:rPr>
              <a:t>.</a:t>
            </a:r>
            <a:endParaRPr lang="es-ES" sz="3500" i="1" dirty="0" smtClean="0">
              <a:solidFill>
                <a:schemeClr val="tx1">
                  <a:lumMod val="75000"/>
                </a:schemeClr>
              </a:solidFill>
            </a:endParaRPr>
          </a:p>
          <a:p>
            <a:pPr marL="0" indent="0" fontAlgn="auto">
              <a:spcBef>
                <a:spcPts val="0"/>
              </a:spcBef>
              <a:spcAft>
                <a:spcPts val="0"/>
              </a:spcAft>
              <a:buFont typeface="Wingdings 2"/>
              <a:buNone/>
              <a:defRPr/>
            </a:pPr>
            <a:r>
              <a:rPr lang="es-AR" sz="4000" u="sng" dirty="0" smtClean="0">
                <a:ln w="12700">
                  <a:solidFill>
                    <a:schemeClr val="tx2">
                      <a:satMod val="155000"/>
                    </a:schemeClr>
                  </a:solidFill>
                  <a:prstDash val="solid"/>
                </a:ln>
                <a:solidFill>
                  <a:schemeClr val="bg2">
                    <a:tint val="85000"/>
                    <a:satMod val="155000"/>
                  </a:schemeClr>
                </a:solidFill>
                <a:latin typeface="Arial" pitchFamily="34" charset="0"/>
                <a:cs typeface="Arial" pitchFamily="34" charset="0"/>
              </a:rPr>
              <a:t>Espacio Curricular: Lengua y Artística</a:t>
            </a:r>
          </a:p>
          <a:p>
            <a:pPr marL="0" indent="0" fontAlgn="auto">
              <a:spcBef>
                <a:spcPts val="0"/>
              </a:spcBef>
              <a:spcAft>
                <a:spcPts val="0"/>
              </a:spcAft>
              <a:buFont typeface="Wingdings 2"/>
              <a:buNone/>
              <a:defRPr/>
            </a:pPr>
            <a:endParaRPr lang="es-ES" sz="4000" u="sng" dirty="0" smtClean="0">
              <a:ln w="12700">
                <a:solidFill>
                  <a:schemeClr val="tx2">
                    <a:satMod val="155000"/>
                  </a:schemeClr>
                </a:solidFill>
                <a:prstDash val="solid"/>
              </a:ln>
              <a:solidFill>
                <a:schemeClr val="bg2">
                  <a:tint val="85000"/>
                  <a:satMod val="155000"/>
                </a:schemeClr>
              </a:solidFill>
              <a:latin typeface="Arial" pitchFamily="34" charset="0"/>
              <a:cs typeface="Arial" pitchFamily="34" charset="0"/>
            </a:endParaRPr>
          </a:p>
          <a:p>
            <a:pPr marL="0" indent="0" fontAlgn="auto">
              <a:spcBef>
                <a:spcPts val="0"/>
              </a:spcBef>
              <a:spcAft>
                <a:spcPts val="0"/>
              </a:spcAft>
              <a:buFont typeface="Wingdings 2"/>
              <a:buNone/>
              <a:defRPr/>
            </a:pPr>
            <a:r>
              <a:rPr lang="en-US" sz="3500" i="1" u="sng" dirty="0" smtClean="0">
                <a:solidFill>
                  <a:schemeClr val="tx1">
                    <a:lumMod val="75000"/>
                  </a:schemeClr>
                </a:solidFill>
              </a:rPr>
              <a:t>Microsoft Office: Power Point 2007, Word 2007</a:t>
            </a:r>
            <a:endParaRPr lang="es-ES" sz="3500" i="1" u="sng" dirty="0" smtClean="0">
              <a:solidFill>
                <a:schemeClr val="tx1">
                  <a:lumMod val="75000"/>
                </a:schemeClr>
              </a:solidFill>
            </a:endParaRPr>
          </a:p>
          <a:p>
            <a:pPr marL="0" indent="0" fontAlgn="auto">
              <a:spcBef>
                <a:spcPts val="0"/>
              </a:spcBef>
              <a:spcAft>
                <a:spcPts val="0"/>
              </a:spcAft>
              <a:buFont typeface="Wingdings 2"/>
              <a:buNone/>
              <a:defRPr/>
            </a:pPr>
            <a:r>
              <a:rPr lang="es-AR" sz="3500" i="1" dirty="0" smtClean="0">
                <a:solidFill>
                  <a:schemeClr val="tx1">
                    <a:lumMod val="75000"/>
                  </a:schemeClr>
                </a:solidFill>
              </a:rPr>
              <a:t>Para que el alumno pueda dar a conocer sus  producciones.</a:t>
            </a:r>
            <a:endParaRPr lang="es-ES" sz="3500" i="1" dirty="0" smtClean="0">
              <a:solidFill>
                <a:schemeClr val="tx1">
                  <a:lumMod val="75000"/>
                </a:schemeClr>
              </a:solidFill>
            </a:endParaRPr>
          </a:p>
          <a:p>
            <a:pPr marL="0" indent="0" fontAlgn="auto">
              <a:spcBef>
                <a:spcPts val="0"/>
              </a:spcBef>
              <a:spcAft>
                <a:spcPts val="0"/>
              </a:spcAft>
              <a:buFont typeface="Wingdings 2"/>
              <a:buNone/>
              <a:defRPr/>
            </a:pPr>
            <a:r>
              <a:rPr lang="es-AR" sz="3500" i="1" u="sng" dirty="0" smtClean="0">
                <a:solidFill>
                  <a:schemeClr val="tx1">
                    <a:lumMod val="75000"/>
                  </a:schemeClr>
                </a:solidFill>
              </a:rPr>
              <a:t>Windows </a:t>
            </a:r>
            <a:r>
              <a:rPr lang="en-US" sz="3500" i="1" u="sng" dirty="0" smtClean="0">
                <a:solidFill>
                  <a:schemeClr val="tx1">
                    <a:lumMod val="75000"/>
                  </a:schemeClr>
                </a:solidFill>
              </a:rPr>
              <a:t>Movie Maker</a:t>
            </a:r>
            <a:endParaRPr lang="es-ES" sz="3500" i="1" u="sng" dirty="0" smtClean="0">
              <a:solidFill>
                <a:schemeClr val="tx1">
                  <a:lumMod val="75000"/>
                </a:schemeClr>
              </a:solidFill>
            </a:endParaRPr>
          </a:p>
          <a:p>
            <a:pPr marL="0" indent="0" fontAlgn="auto">
              <a:spcBef>
                <a:spcPts val="0"/>
              </a:spcBef>
              <a:spcAft>
                <a:spcPts val="0"/>
              </a:spcAft>
              <a:buFont typeface="Wingdings 2"/>
              <a:buNone/>
              <a:defRPr/>
            </a:pPr>
            <a:r>
              <a:rPr lang="es-AR" sz="3500" i="1" dirty="0" smtClean="0">
                <a:solidFill>
                  <a:schemeClr val="tx1">
                    <a:lumMod val="75000"/>
                  </a:schemeClr>
                </a:solidFill>
              </a:rPr>
              <a:t>Para generar videos a partir de los contenidos aprendidos.</a:t>
            </a:r>
            <a:endParaRPr lang="es-ES" sz="3500" i="1" dirty="0" smtClean="0">
              <a:solidFill>
                <a:schemeClr val="tx1">
                  <a:lumMod val="75000"/>
                </a:schemeClr>
              </a:solidFill>
            </a:endParaRPr>
          </a:p>
          <a:p>
            <a:pPr marL="0" indent="0" fontAlgn="auto">
              <a:spcBef>
                <a:spcPts val="0"/>
              </a:spcBef>
              <a:spcAft>
                <a:spcPts val="0"/>
              </a:spcAft>
              <a:buFont typeface="Wingdings 2"/>
              <a:buNone/>
              <a:defRPr/>
            </a:pPr>
            <a:r>
              <a:rPr lang="es-AR" sz="3500" i="1" u="sng" dirty="0" smtClean="0">
                <a:solidFill>
                  <a:schemeClr val="tx1">
                    <a:lumMod val="75000"/>
                  </a:schemeClr>
                </a:solidFill>
              </a:rPr>
              <a:t>Fichas de la modalidad 1 a 1 </a:t>
            </a:r>
            <a:endParaRPr lang="es-ES" sz="3500" i="1" u="sng" dirty="0" smtClean="0">
              <a:solidFill>
                <a:schemeClr val="tx1">
                  <a:lumMod val="75000"/>
                </a:schemeClr>
              </a:solidFill>
            </a:endParaRPr>
          </a:p>
          <a:p>
            <a:pPr marL="0" indent="0" fontAlgn="auto">
              <a:spcBef>
                <a:spcPts val="0"/>
              </a:spcBef>
              <a:spcAft>
                <a:spcPts val="0"/>
              </a:spcAft>
              <a:buFont typeface="Wingdings 2"/>
              <a:buNone/>
              <a:defRPr/>
            </a:pPr>
            <a:r>
              <a:rPr lang="es-AR" sz="3500" i="1" dirty="0" smtClean="0">
                <a:solidFill>
                  <a:schemeClr val="tx1">
                    <a:lumMod val="75000"/>
                  </a:schemeClr>
                </a:solidFill>
              </a:rPr>
              <a:t>Para Lengua y literatura.</a:t>
            </a:r>
            <a:endParaRPr lang="es-ES" sz="3500" i="1" dirty="0" smtClean="0">
              <a:solidFill>
                <a:schemeClr val="tx1">
                  <a:lumMod val="75000"/>
                </a:schemeClr>
              </a:solidFill>
            </a:endParaRPr>
          </a:p>
          <a:p>
            <a:pPr marL="0" indent="0" fontAlgn="auto">
              <a:spcBef>
                <a:spcPts val="0"/>
              </a:spcBef>
              <a:spcAft>
                <a:spcPts val="0"/>
              </a:spcAft>
              <a:buFont typeface="Wingdings 2"/>
              <a:buNone/>
              <a:defRPr/>
            </a:pPr>
            <a:r>
              <a:rPr lang="es-AR" sz="4500" i="1" dirty="0" smtClean="0">
                <a:solidFill>
                  <a:schemeClr val="tx1">
                    <a:lumMod val="75000"/>
                  </a:schemeClr>
                </a:solidFill>
              </a:rPr>
              <a:t> </a:t>
            </a:r>
            <a:endParaRPr lang="es-ES" sz="4000" i="1" dirty="0" smtClean="0">
              <a:solidFill>
                <a:schemeClr val="tx1">
                  <a:lumMod val="75000"/>
                </a:schemeClr>
              </a:solidFill>
            </a:endParaRPr>
          </a:p>
          <a:p>
            <a:pPr marL="0" indent="0" fontAlgn="auto">
              <a:spcBef>
                <a:spcPts val="0"/>
              </a:spcBef>
              <a:spcAft>
                <a:spcPts val="0"/>
              </a:spcAft>
              <a:buFont typeface="Wingdings 2"/>
              <a:buNone/>
              <a:defRPr/>
            </a:pPr>
            <a:endParaRPr lang="es-A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536"/>
            <a:ext cx="8229600" cy="1143000"/>
          </a:xfrm>
        </p:spPr>
        <p:txBody>
          <a:bodyPr>
            <a:normAutofit fontScale="90000"/>
          </a:bodyPr>
          <a:lstStyle/>
          <a:p>
            <a:pPr marL="54864" fontAlgn="auto">
              <a:spcAft>
                <a:spcPts val="0"/>
              </a:spcAft>
              <a:defRPr/>
            </a:pPr>
            <a:r>
              <a:rPr lang="es-AR" b="1" i="1" dirty="0" smtClean="0">
                <a:solidFill>
                  <a:schemeClr val="tx2">
                    <a:tint val="100000"/>
                    <a:shade val="90000"/>
                    <a:satMod val="250000"/>
                    <a:alpha val="100000"/>
                  </a:schemeClr>
                </a:solidFill>
              </a:rPr>
              <a:t>Plan y Estrategias de Trabajo.</a:t>
            </a:r>
            <a:endParaRPr lang="es-AR" i="1" dirty="0">
              <a:solidFill>
                <a:schemeClr val="tx2">
                  <a:tint val="100000"/>
                  <a:shade val="90000"/>
                  <a:satMod val="250000"/>
                  <a:alpha val="100000"/>
                </a:schemeClr>
              </a:solidFill>
            </a:endParaRPr>
          </a:p>
        </p:txBody>
      </p:sp>
      <p:sp>
        <p:nvSpPr>
          <p:cNvPr id="3" name="2 Marcador de contenido"/>
          <p:cNvSpPr>
            <a:spLocks noGrp="1"/>
          </p:cNvSpPr>
          <p:nvPr>
            <p:ph idx="1"/>
          </p:nvPr>
        </p:nvSpPr>
        <p:spPr>
          <a:xfrm>
            <a:off x="457200" y="1646237"/>
            <a:ext cx="8229600" cy="4526280"/>
          </a:xfrm>
        </p:spPr>
        <p:txBody>
          <a:bodyPr>
            <a:normAutofit fontScale="47500" lnSpcReduction="20000"/>
          </a:bodyPr>
          <a:lstStyle/>
          <a:p>
            <a:pPr fontAlgn="auto">
              <a:lnSpc>
                <a:spcPct val="170000"/>
              </a:lnSpc>
              <a:spcBef>
                <a:spcPts val="0"/>
              </a:spcBef>
              <a:spcAft>
                <a:spcPts val="0"/>
              </a:spcAft>
              <a:buFont typeface="Wingdings 2"/>
              <a:buNone/>
              <a:defRPr/>
            </a:pPr>
            <a:r>
              <a:rPr lang="es-AR" sz="24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ESTRATEGIA GENERAL:</a:t>
            </a:r>
            <a:endParaRPr lang="es-ES" sz="24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fontAlgn="auto">
              <a:spcBef>
                <a:spcPts val="0"/>
              </a:spcBef>
              <a:spcAft>
                <a:spcPts val="0"/>
              </a:spcAft>
              <a:buFont typeface="Wingdings 2"/>
              <a:buNone/>
              <a:defRPr/>
            </a:pPr>
            <a:r>
              <a:rPr lang="es-AR" i="1" dirty="0" smtClean="0"/>
              <a:t>Comprende dos etapas:</a:t>
            </a:r>
            <a:endParaRPr lang="es-ES" i="1" dirty="0" smtClean="0"/>
          </a:p>
          <a:p>
            <a:pPr fontAlgn="auto">
              <a:spcBef>
                <a:spcPts val="0"/>
              </a:spcBef>
              <a:spcAft>
                <a:spcPts val="0"/>
              </a:spcAft>
              <a:buFont typeface="Wingdings 2"/>
              <a:buNone/>
              <a:defRPr/>
            </a:pPr>
            <a:r>
              <a:rPr lang="es-AR" i="1" dirty="0" smtClean="0"/>
              <a:t>Actividades  teóricas en el aula, con los contenidos específicos de cada una de las áreas o asignaturas involucradas.</a:t>
            </a:r>
            <a:endParaRPr lang="es-ES" i="1" dirty="0" smtClean="0"/>
          </a:p>
          <a:p>
            <a:pPr fontAlgn="auto">
              <a:spcBef>
                <a:spcPts val="0"/>
              </a:spcBef>
              <a:spcAft>
                <a:spcPts val="0"/>
              </a:spcAft>
              <a:buFont typeface="Wingdings 2"/>
              <a:buNone/>
              <a:defRPr/>
            </a:pPr>
            <a:r>
              <a:rPr lang="es-AR" i="1" dirty="0" smtClean="0"/>
              <a:t>Se desarrollaran en el taller, en cada una de sus especialidades, ellas son: Ajuste, Electricidad, Electrónica, Hojalatería, Soldadura, para los que deberán llevar a la práctica los conocimientos adquiridos en el aula.</a:t>
            </a:r>
            <a:endParaRPr lang="es-ES" i="1" dirty="0" smtClean="0"/>
          </a:p>
          <a:p>
            <a:pPr fontAlgn="auto">
              <a:lnSpc>
                <a:spcPct val="170000"/>
              </a:lnSpc>
              <a:spcBef>
                <a:spcPts val="0"/>
              </a:spcBef>
              <a:spcAft>
                <a:spcPts val="0"/>
              </a:spcAft>
              <a:buFont typeface="Wingdings 2"/>
              <a:buNone/>
              <a:defRPr/>
            </a:pPr>
            <a:r>
              <a:rPr lang="es-AR" sz="23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COMPETENCIAS GENERALES:</a:t>
            </a:r>
            <a:endParaRPr lang="es-ES" sz="23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fontAlgn="auto">
              <a:spcBef>
                <a:spcPts val="0"/>
              </a:spcBef>
              <a:spcAft>
                <a:spcPts val="0"/>
              </a:spcAft>
              <a:buFont typeface="Wingdings 2"/>
              <a:buNone/>
              <a:defRPr/>
            </a:pPr>
            <a:r>
              <a:rPr lang="es-AR" i="1" dirty="0" smtClean="0"/>
              <a:t>Aplicar los conocimientos adquiridos en cada una de las áreas antes mencionadas.</a:t>
            </a:r>
            <a:endParaRPr lang="es-ES" i="1" dirty="0" smtClean="0"/>
          </a:p>
          <a:p>
            <a:pPr fontAlgn="auto">
              <a:lnSpc>
                <a:spcPct val="170000"/>
              </a:lnSpc>
              <a:spcBef>
                <a:spcPts val="0"/>
              </a:spcBef>
              <a:spcAft>
                <a:spcPts val="0"/>
              </a:spcAft>
              <a:buFont typeface="Wingdings 2"/>
              <a:buNone/>
              <a:defRPr/>
            </a:pPr>
            <a:r>
              <a:rPr lang="es-AR" sz="23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PASOS PREVIOS:</a:t>
            </a:r>
            <a:endParaRPr lang="es-ES" sz="23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fontAlgn="auto">
              <a:spcBef>
                <a:spcPts val="0"/>
              </a:spcBef>
              <a:spcAft>
                <a:spcPts val="0"/>
              </a:spcAft>
              <a:buFont typeface="Wingdings 2"/>
              <a:buNone/>
              <a:defRPr/>
            </a:pPr>
            <a:r>
              <a:rPr lang="es-AR" i="1" dirty="0" smtClean="0"/>
              <a:t>1 Instalar el proyecto en los profesores y alumnos de los cursos involucrados.</a:t>
            </a:r>
            <a:endParaRPr lang="es-ES" i="1" dirty="0" smtClean="0"/>
          </a:p>
          <a:p>
            <a:pPr fontAlgn="auto">
              <a:spcBef>
                <a:spcPts val="0"/>
              </a:spcBef>
              <a:spcAft>
                <a:spcPts val="0"/>
              </a:spcAft>
              <a:buFont typeface="Wingdings 2"/>
              <a:buNone/>
              <a:defRPr/>
            </a:pPr>
            <a:r>
              <a:rPr lang="es-AR" i="1" dirty="0" smtClean="0"/>
              <a:t>2 Presentación  de la actividad a realizar como así también del nuevo escenario de aprendizaje para resolver la situación planteada.</a:t>
            </a:r>
            <a:endParaRPr lang="es-ES" i="1" dirty="0" smtClean="0"/>
          </a:p>
          <a:p>
            <a:pPr fontAlgn="auto">
              <a:spcBef>
                <a:spcPts val="0"/>
              </a:spcBef>
              <a:spcAft>
                <a:spcPts val="0"/>
              </a:spcAft>
              <a:buFont typeface="Wingdings 2"/>
              <a:buNone/>
              <a:defRPr/>
            </a:pPr>
            <a:r>
              <a:rPr lang="es-AR" i="1" dirty="0" smtClean="0"/>
              <a:t>3 Presentación de los recursos </a:t>
            </a:r>
            <a:r>
              <a:rPr lang="es-AR" i="1" dirty="0" err="1" smtClean="0"/>
              <a:t>multimediales</a:t>
            </a:r>
            <a:r>
              <a:rPr lang="es-AR" i="1" dirty="0" smtClean="0"/>
              <a:t> a emplear provistos por la modalidad 1 a 1.</a:t>
            </a:r>
            <a:endParaRPr lang="es-ES" i="1" dirty="0" smtClean="0"/>
          </a:p>
          <a:p>
            <a:pPr fontAlgn="auto">
              <a:spcBef>
                <a:spcPts val="0"/>
              </a:spcBef>
              <a:spcAft>
                <a:spcPts val="0"/>
              </a:spcAft>
              <a:buFont typeface="Wingdings 2"/>
              <a:buNone/>
              <a:defRPr/>
            </a:pPr>
            <a:r>
              <a:rPr lang="es-AR" i="1" dirty="0" smtClean="0"/>
              <a:t>4 Supervisión de los espacios físicos involucrados para el desarrollo de las actividades propuestas.</a:t>
            </a:r>
            <a:endParaRPr lang="es-ES" i="1" dirty="0" smtClean="0"/>
          </a:p>
          <a:p>
            <a:pPr fontAlgn="auto">
              <a:spcBef>
                <a:spcPts val="0"/>
              </a:spcBef>
              <a:spcAft>
                <a:spcPts val="0"/>
              </a:spcAft>
              <a:buFont typeface="Wingdings 2"/>
              <a:buNone/>
              <a:defRPr/>
            </a:pPr>
            <a:r>
              <a:rPr lang="es-AR" i="1" dirty="0" smtClean="0"/>
              <a:t>5 Socializar ante el resto de la comunidad educativa las actividades propuestas a través de este proyecto.</a:t>
            </a:r>
            <a:endParaRPr lang="es-ES" i="1" dirty="0" smtClean="0"/>
          </a:p>
          <a:p>
            <a:pPr fontAlgn="auto">
              <a:spcBef>
                <a:spcPts val="0"/>
              </a:spcBef>
              <a:spcAft>
                <a:spcPts val="0"/>
              </a:spcAft>
              <a:buFont typeface="Wingdings 2"/>
              <a:buNone/>
              <a:defRPr/>
            </a:pPr>
            <a:endParaRPr lang="es-A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undición">
  <a:themeElements>
    <a:clrScheme name="Personalizado 8">
      <a:dk1>
        <a:sysClr val="windowText" lastClr="000000"/>
      </a:dk1>
      <a:lt1>
        <a:sysClr val="window" lastClr="FFFFFF"/>
      </a:lt1>
      <a:dk2>
        <a:srgbClr val="1F497D"/>
      </a:dk2>
      <a:lt2>
        <a:srgbClr val="EEECE1"/>
      </a:lt2>
      <a:accent1>
        <a:srgbClr val="EEECE1"/>
      </a:accent1>
      <a:accent2>
        <a:srgbClr val="F2F2F2"/>
      </a:accent2>
      <a:accent3>
        <a:srgbClr val="9BBB59"/>
      </a:accent3>
      <a:accent4>
        <a:srgbClr val="8064A2"/>
      </a:accent4>
      <a:accent5>
        <a:srgbClr val="DDD9C3"/>
      </a:accent5>
      <a:accent6>
        <a:srgbClr val="F79646"/>
      </a:accent6>
      <a:hlink>
        <a:srgbClr val="BFBFBF"/>
      </a:hlink>
      <a:folHlink>
        <a:srgbClr val="800080"/>
      </a:folHlink>
    </a:clrScheme>
    <a:fontScheme name="Fundición">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undición">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82</TotalTime>
  <Words>1581</Words>
  <Application>Microsoft Office PowerPoint</Application>
  <PresentationFormat>Presentación en pantalla (4:3)</PresentationFormat>
  <Paragraphs>152</Paragraphs>
  <Slides>15</Slides>
  <Notes>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Fundición</vt:lpstr>
      <vt:lpstr>PROPUETA PARA EL AULA</vt:lpstr>
      <vt:lpstr>Objetivo general</vt:lpstr>
      <vt:lpstr>Objetivos específicos</vt:lpstr>
      <vt:lpstr>Áreas disciplinares del proyecto</vt:lpstr>
      <vt:lpstr>Destinatarios</vt:lpstr>
      <vt:lpstr>Justificación y Fundamentación</vt:lpstr>
      <vt:lpstr>Plan y Estrategias de Trabajo</vt:lpstr>
      <vt:lpstr>Plan y Estrategias de Trabajo</vt:lpstr>
      <vt:lpstr>Plan y Estrategias de Trabajo.</vt:lpstr>
      <vt:lpstr>Actividades</vt:lpstr>
      <vt:lpstr>Productos Esperados</vt:lpstr>
      <vt:lpstr>Productos Esperados</vt:lpstr>
      <vt:lpstr>Roles del Grupo de Trabajo</vt:lpstr>
      <vt:lpstr>Tiempo</vt:lpstr>
      <vt:lpstr>El Museo Vasa</vt:lpstr>
    </vt:vector>
  </TitlesOfParts>
  <Company>Usuario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PROPUETA PARA EL AULA</dc:title>
  <dc:creator>Usuario</dc:creator>
  <cp:lastModifiedBy>Daniel Kohen</cp:lastModifiedBy>
  <cp:revision>17</cp:revision>
  <dcterms:created xsi:type="dcterms:W3CDTF">2011-10-26T02:10:11Z</dcterms:created>
  <dcterms:modified xsi:type="dcterms:W3CDTF">2011-11-03T16:52:58Z</dcterms:modified>
</cp:coreProperties>
</file>